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72" r:id="rId3"/>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slide" Target="slides/slide39.xml"/><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slide" Target="slides/slide40.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8788"/>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3884613" y="0"/>
            <a:ext cx="2971800" cy="458788"/>
          </a:xfrm>
          <a:prstGeom prst="rect">
            <a:avLst/>
          </a:prstGeom>
          <a:noFill/>
          <a:ln>
            <a:noFill/>
          </a:ln>
        </p:spPr>
        <p:txBody>
          <a:bodyPr anchorCtr="0" anchor="t"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Shape 6"/>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800" cy="458787"/>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Shape 166"/>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167" name="Shape 16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Shape 22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Haze of photons, etc.</a:t>
            </a:r>
            <a:endParaRPr/>
          </a:p>
        </p:txBody>
      </p:sp>
      <p:sp>
        <p:nvSpPr>
          <p:cNvPr id="225" name="Shape 22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Shape 23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Haze of photons, etc.</a:t>
            </a:r>
            <a:endParaRPr/>
          </a:p>
        </p:txBody>
      </p:sp>
      <p:sp>
        <p:nvSpPr>
          <p:cNvPr id="235" name="Shape 23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Shape 24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This is where life becomes bits, which are readable by computers. The life around us must be translated to numbers and stored on chips. Massive digitization led to the age of big data. We have stored much more information about the behavior of people and the natural world. </a:t>
            </a:r>
            <a:endParaRPr/>
          </a:p>
        </p:txBody>
      </p:sp>
      <p:sp>
        <p:nvSpPr>
          <p:cNvPr id="245" name="Shape 24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Shape 252"/>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AI makes decisions about data. At the highest level, AI is just math and code that produces decisions when exposed to data. </a:t>
            </a:r>
            <a:endParaRPr/>
          </a:p>
        </p:txBody>
      </p:sp>
      <p:sp>
        <p:nvSpPr>
          <p:cNvPr id="253" name="Shape 25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Shape 262"/>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They’re like Russian dolls.</a:t>
            </a:r>
            <a:endParaRPr/>
          </a:p>
        </p:txBody>
      </p:sp>
      <p:sp>
        <p:nvSpPr>
          <p:cNvPr id="263" name="Shape 26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Shape 268"/>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They are subsets of one another.</a:t>
            </a:r>
            <a:endParaRPr/>
          </a:p>
        </p:txBody>
      </p:sp>
      <p:sp>
        <p:nvSpPr>
          <p:cNvPr id="269" name="Shape 26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Shape 276"/>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277" name="Shape 27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Shape 282"/>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With AI, some things are surprisingly difficult, and others are shockingly easy.</a:t>
            </a:r>
            <a:endParaRPr/>
          </a:p>
        </p:txBody>
      </p:sp>
      <p:sp>
        <p:nvSpPr>
          <p:cNvPr id="283" name="Shape 28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Shape 287"/>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Without them, you can’t build AI. So in a sense, these are the limits of AI. The limits that you may face. </a:t>
            </a:r>
            <a:endParaRPr/>
          </a:p>
        </p:txBody>
      </p:sp>
      <p:sp>
        <p:nvSpPr>
          <p:cNvPr id="288" name="Shape 28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293" name="Shape 29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71" name="Shape 17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Shape 29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298" name="Shape 298"/>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299" name="Shape 299"/>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Shape 303"/>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US"/>
              <a:t>Data is to AI what water is to a crop. You can’t grow AI without data, and it needs to be the right kind of data. </a:t>
            </a:r>
            <a:endParaRPr/>
          </a:p>
          <a:p>
            <a:pPr indent="0" lvl="0" marL="0" rtl="0">
              <a:spcBef>
                <a:spcPts val="0"/>
              </a:spcBef>
              <a:spcAft>
                <a:spcPts val="0"/>
              </a:spcAft>
              <a:buNone/>
            </a:pPr>
            <a:r>
              <a:t/>
            </a:r>
            <a:endParaRPr/>
          </a:p>
        </p:txBody>
      </p:sp>
      <p:sp>
        <p:nvSpPr>
          <p:cNvPr id="304" name="Shape 30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Shape 308"/>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309" name="Shape 30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Shape 313"/>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a:p>
        </p:txBody>
      </p:sp>
      <p:sp>
        <p:nvSpPr>
          <p:cNvPr id="314" name="Shape 31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Shape 318"/>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319" name="Shape 31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Shape 323"/>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324" name="Shape 32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Shape 328"/>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329" name="Shape 32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Shape 333"/>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334" name="Shape 33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Shape 338"/>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339" name="Shape 33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Shape 344"/>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345" name="Shape 34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77" name="Shape 17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Shape 349"/>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350" name="Shape 350"/>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Shape 354"/>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355" name="Shape 35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Shape 359"/>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200" u="none" cap="none" strike="noStrike">
              <a:solidFill>
                <a:schemeClr val="dk1"/>
              </a:solidFill>
              <a:latin typeface="Calibri"/>
              <a:ea typeface="Calibri"/>
              <a:cs typeface="Calibri"/>
              <a:sym typeface="Calibri"/>
            </a:endParaRPr>
          </a:p>
        </p:txBody>
      </p:sp>
      <p:sp>
        <p:nvSpPr>
          <p:cNvPr id="360" name="Shape 360"/>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Shape 364"/>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365" name="Shape 365"/>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366" name="Shape 366"/>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Shape 370"/>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All major deep-learning libraries run on multiple GPUs and CPUs. Deeplearning4j is tied with Caffe for speed, and faster than Tensorflow, on multiple GPUs. While Caffe specializes in image processing, it does not include neural nets to process other kinds of data, such as text, time series and sound. </a:t>
            </a:r>
            <a:endParaRPr/>
          </a:p>
        </p:txBody>
      </p:sp>
      <p:sp>
        <p:nvSpPr>
          <p:cNvPr id="371" name="Shape 37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Shape 376"/>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US"/>
              <a:t>60,000 downloads in November for DL4J. 100,000 for ND4J. 20% mo/mo user growth for Nov. </a:t>
            </a:r>
            <a:endParaRPr/>
          </a:p>
        </p:txBody>
      </p:sp>
      <p:sp>
        <p:nvSpPr>
          <p:cNvPr id="377" name="Shape 37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Shape 381"/>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60,000 downloads in November for DL4J. 100,000 for ND4J. 20% mo/mo user growth for Nov. </a:t>
            </a:r>
            <a:endParaRPr/>
          </a:p>
        </p:txBody>
      </p:sp>
      <p:sp>
        <p:nvSpPr>
          <p:cNvPr id="382" name="Shape 382"/>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Shape 386"/>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387" name="Shape 38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Shape 410"/>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US"/>
              <a:t>Spark relies on Hadoop's file system, HDFS. </a:t>
            </a:r>
            <a:endParaRPr/>
          </a:p>
        </p:txBody>
      </p:sp>
      <p:sp>
        <p:nvSpPr>
          <p:cNvPr id="411" name="Shape 41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5" name="Shape 415"/>
        <p:cNvGrpSpPr/>
        <p:nvPr/>
      </p:nvGrpSpPr>
      <p:grpSpPr>
        <a:xfrm>
          <a:off x="0" y="0"/>
          <a:ext cx="0" cy="0"/>
          <a:chOff x="0" y="0"/>
          <a:chExt cx="0" cy="0"/>
        </a:xfrm>
      </p:grpSpPr>
      <p:sp>
        <p:nvSpPr>
          <p:cNvPr id="416" name="Shape 416"/>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417" name="Shape 41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
        <p:nvSpPr>
          <p:cNvPr id="183" name="Shape 183"/>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Shape 422"/>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423" name="Shape 423"/>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Shape 188"/>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AI is just math and code, and we call that an algorithm. </a:t>
            </a:r>
            <a:endParaRPr/>
          </a:p>
        </p:txBody>
      </p:sp>
      <p:sp>
        <p:nvSpPr>
          <p:cNvPr id="189" name="Shape 18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Shape 19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AI is just algorithms. Algorithm means a method of computation. Here's where it comes from. The etymology of "algorithm": (n.) 1690s, "Arabic system of computation," from French algorithme, refashioned (under mistaken connection with Greek arithmos "number") from Old French algorisme "the Arabic numeral system" (13c.), from Medieval Latin algorismus, a mangled transliteration of Arabic al-Khwarizmi "native of Khwarazm" (modern Khiva in Uzbekistan), surname of the mathematician whose works introduced sophisticated mathematics to the West (see algebra). The earlier form in Middle English was algorism (early 13c.), from Old French. Meaning broadened to any method of computation; from mid-20c. especially with reference to computing.</a:t>
            </a:r>
            <a:endParaRPr/>
          </a:p>
        </p:txBody>
      </p:sp>
      <p:sp>
        <p:nvSpPr>
          <p:cNvPr id="195" name="Shape 19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Shape 200"/>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This is 9th-10th century.</a:t>
            </a:r>
            <a:endParaRPr/>
          </a:p>
        </p:txBody>
      </p:sp>
      <p:sp>
        <p:nvSpPr>
          <p:cNvPr id="201" name="Shape 201"/>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Shape 208"/>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US"/>
              <a:t>A method of computation. A form of mathematical calculation. We run it through a mathematical machine that takes inputs and spits back outputs. We transform inputs, just like a meat grinder or a pasta maker. But here, the input is raw data, and the output is meaning. </a:t>
            </a:r>
            <a:endParaRPr/>
          </a:p>
          <a:p>
            <a:pPr indent="0" lvl="0" marL="0" rtl="0">
              <a:spcBef>
                <a:spcPts val="0"/>
              </a:spcBef>
              <a:spcAft>
                <a:spcPts val="0"/>
              </a:spcAft>
              <a:buNone/>
            </a:pPr>
            <a:r>
              <a:t/>
            </a:r>
            <a:endParaRPr/>
          </a:p>
        </p:txBody>
      </p:sp>
      <p:sp>
        <p:nvSpPr>
          <p:cNvPr id="209" name="Shape 209"/>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Shape 214"/>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US"/>
              <a:t>AI makes decisions about data. At the highest level, AI is just math and code that produces decisions when exposed to data. </a:t>
            </a:r>
            <a:endParaRPr/>
          </a:p>
        </p:txBody>
      </p:sp>
      <p:sp>
        <p:nvSpPr>
          <p:cNvPr id="215" name="Shape 215"/>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id="16" name="Shape 16"/>
          <p:cNvSpPr txBox="1"/>
          <p:nvPr>
            <p:ph type="ctrTitle"/>
          </p:nvPr>
        </p:nvSpPr>
        <p:spPr>
          <a:xfrm>
            <a:off x="1524000" y="1122363"/>
            <a:ext cx="9144000" cy="2387600"/>
          </a:xfrm>
          <a:prstGeom prst="rect">
            <a:avLst/>
          </a:prstGeom>
          <a:noFill/>
          <a:ln>
            <a:noFill/>
          </a:ln>
        </p:spPr>
        <p:txBody>
          <a:bodyPr anchorCtr="0" anchor="b" bIns="91425" lIns="91425" spcFirstLastPara="1" rIns="91425" wrap="square" tIns="91425"/>
          <a:lstStyle>
            <a:lvl1pPr indent="0" lvl="0" marL="0" marR="0" rtl="0" algn="ctr">
              <a:lnSpc>
                <a:spcPct val="90000"/>
              </a:lnSpc>
              <a:spcBef>
                <a:spcPts val="0"/>
              </a:spcBef>
              <a:spcAft>
                <a:spcPts val="0"/>
              </a:spcAft>
              <a:buClr>
                <a:schemeClr val="dk1"/>
              </a:buClr>
              <a:buSzPts val="1400"/>
              <a:buFont typeface="Calibri"/>
              <a:buNone/>
              <a:defRPr b="0" i="0" sz="60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7" name="Shape 17"/>
          <p:cNvSpPr txBox="1"/>
          <p:nvPr>
            <p:ph idx="1" type="subTitle"/>
          </p:nvPr>
        </p:nvSpPr>
        <p:spPr>
          <a:xfrm>
            <a:off x="1524000" y="3602038"/>
            <a:ext cx="9144000" cy="1655762"/>
          </a:xfrm>
          <a:prstGeom prst="rect">
            <a:avLst/>
          </a:prstGeom>
          <a:noFill/>
          <a:ln>
            <a:noFill/>
          </a:ln>
        </p:spPr>
        <p:txBody>
          <a:bodyPr anchorCtr="0" anchor="t" bIns="91425" lIns="91425" spcFirstLastPara="1" rIns="91425" wrap="square" tIns="91425"/>
          <a:lstStyle>
            <a:lvl1pPr indent="0" lvl="0" marL="0" marR="0" rtl="0" algn="ctr">
              <a:lnSpc>
                <a:spcPct val="90000"/>
              </a:lnSpc>
              <a:spcBef>
                <a:spcPts val="1000"/>
              </a:spcBef>
              <a:spcAft>
                <a:spcPts val="0"/>
              </a:spcAft>
              <a:buClr>
                <a:schemeClr val="dk1"/>
              </a:buClr>
              <a:buSzPts val="2800"/>
              <a:buFont typeface="Arial"/>
              <a:buNone/>
              <a:defRPr b="0" i="0" sz="2400" u="none" cap="none" strike="noStrike">
                <a:solidFill>
                  <a:schemeClr val="dk1"/>
                </a:solidFill>
                <a:latin typeface="Calibri"/>
                <a:ea typeface="Calibri"/>
                <a:cs typeface="Calibri"/>
                <a:sym typeface="Calibri"/>
              </a:defRPr>
            </a:lvl1pPr>
            <a:lvl2pPr indent="0" lvl="1" marL="457200" marR="0" rtl="0" algn="ctr">
              <a:lnSpc>
                <a:spcPct val="90000"/>
              </a:lnSpc>
              <a:spcBef>
                <a:spcPts val="500"/>
              </a:spcBef>
              <a:spcAft>
                <a:spcPts val="0"/>
              </a:spcAft>
              <a:buClr>
                <a:schemeClr val="dk1"/>
              </a:buClr>
              <a:buSzPts val="2400"/>
              <a:buFont typeface="Arial"/>
              <a:buNone/>
              <a:defRPr b="0" i="0" sz="2000" u="none" cap="none" strike="noStrike">
                <a:solidFill>
                  <a:schemeClr val="dk1"/>
                </a:solidFill>
                <a:latin typeface="Calibri"/>
                <a:ea typeface="Calibri"/>
                <a:cs typeface="Calibri"/>
                <a:sym typeface="Calibri"/>
              </a:defRPr>
            </a:lvl2pPr>
            <a:lvl3pPr indent="0" lvl="2" marL="914400" marR="0" rtl="0" algn="ctr">
              <a:lnSpc>
                <a:spcPct val="90000"/>
              </a:lnSpc>
              <a:spcBef>
                <a:spcPts val="500"/>
              </a:spcBef>
              <a:spcAft>
                <a:spcPts val="0"/>
              </a:spcAft>
              <a:buClr>
                <a:schemeClr val="dk1"/>
              </a:buClr>
              <a:buSzPts val="2000"/>
              <a:buFont typeface="Arial"/>
              <a:buNone/>
              <a:defRPr b="0" i="0" sz="1800" u="none" cap="none" strike="noStrike">
                <a:solidFill>
                  <a:schemeClr val="dk1"/>
                </a:solidFill>
                <a:latin typeface="Calibri"/>
                <a:ea typeface="Calibri"/>
                <a:cs typeface="Calibri"/>
                <a:sym typeface="Calibri"/>
              </a:defRPr>
            </a:lvl3pPr>
            <a:lvl4pPr indent="0" lvl="3" marL="13716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4pPr>
            <a:lvl5pPr indent="0" lvl="4" marL="18288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5pPr>
            <a:lvl6pPr indent="0" lvl="5" marL="22860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6pPr>
            <a:lvl7pPr indent="0" lvl="6" marL="27432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7pPr>
            <a:lvl8pPr indent="0" lvl="7" marL="32004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8pPr>
            <a:lvl9pPr indent="0" lvl="8" marL="36576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9pPr>
          </a:lstStyle>
          <a:p/>
        </p:txBody>
      </p:sp>
      <p:sp>
        <p:nvSpPr>
          <p:cNvPr id="18" name="Shape 18"/>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9" name="Shape 1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 name="Shape 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8" name="Shape 68"/>
        <p:cNvGrpSpPr/>
        <p:nvPr/>
      </p:nvGrpSpPr>
      <p:grpSpPr>
        <a:xfrm>
          <a:off x="0" y="0"/>
          <a:ext cx="0" cy="0"/>
          <a:chOff x="0" y="0"/>
          <a:chExt cx="0" cy="0"/>
        </a:xfrm>
      </p:grpSpPr>
      <p:sp>
        <p:nvSpPr>
          <p:cNvPr id="69" name="Shape 69"/>
          <p:cNvSpPr txBox="1"/>
          <p:nvPr>
            <p:ph type="title"/>
          </p:nvPr>
        </p:nvSpPr>
        <p:spPr>
          <a:xfrm>
            <a:off x="839788" y="457200"/>
            <a:ext cx="3932237" cy="16002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70" name="Shape 70"/>
          <p:cNvSpPr/>
          <p:nvPr>
            <p:ph idx="2" type="pic"/>
          </p:nvPr>
        </p:nvSpPr>
        <p:spPr>
          <a:xfrm>
            <a:off x="5183188" y="987425"/>
            <a:ext cx="6172200" cy="4873625"/>
          </a:xfrm>
          <a:prstGeom prst="rect">
            <a:avLst/>
          </a:prstGeom>
          <a:noFill/>
          <a:ln>
            <a:noFill/>
          </a:ln>
        </p:spPr>
        <p:txBody>
          <a:bodyPr anchorCtr="0" anchor="t" bIns="91425" lIns="91425" spcFirstLastPara="1" rIns="91425" wrap="square" tIns="91425"/>
          <a:lstStyle>
            <a:lvl1pPr indent="0" lvl="0" marL="0" marR="0" rtl="0" algn="l">
              <a:lnSpc>
                <a:spcPct val="90000"/>
              </a:lnSpc>
              <a:spcBef>
                <a:spcPts val="1000"/>
              </a:spcBef>
              <a:spcAft>
                <a:spcPts val="0"/>
              </a:spcAft>
              <a:buClr>
                <a:schemeClr val="dk1"/>
              </a:buClr>
              <a:buSzPts val="1400"/>
              <a:buFont typeface="Arial"/>
              <a:buNone/>
              <a:defRPr b="0" i="0" sz="3200" u="none" cap="none" strike="noStrike">
                <a:solidFill>
                  <a:schemeClr val="dk1"/>
                </a:solidFill>
                <a:latin typeface="Calibri"/>
                <a:ea typeface="Calibri"/>
                <a:cs typeface="Calibri"/>
                <a:sym typeface="Calibri"/>
              </a:defRPr>
            </a:lvl1pPr>
            <a:lvl2pPr indent="0" lvl="1" marL="457200" marR="0" rtl="0" algn="l">
              <a:lnSpc>
                <a:spcPct val="90000"/>
              </a:lnSpc>
              <a:spcBef>
                <a:spcPts val="500"/>
              </a:spcBef>
              <a:spcAft>
                <a:spcPts val="0"/>
              </a:spcAft>
              <a:buClr>
                <a:schemeClr val="dk1"/>
              </a:buClr>
              <a:buSzPts val="1400"/>
              <a:buFont typeface="Arial"/>
              <a:buNone/>
              <a:defRPr b="0" i="0" sz="2800" u="none" cap="none" strike="noStrike">
                <a:solidFill>
                  <a:schemeClr val="dk1"/>
                </a:solidFill>
                <a:latin typeface="Calibri"/>
                <a:ea typeface="Calibri"/>
                <a:cs typeface="Calibri"/>
                <a:sym typeface="Calibri"/>
              </a:defRPr>
            </a:lvl2pPr>
            <a:lvl3pPr indent="0" lvl="2" marL="914400" marR="0" rtl="0" algn="l">
              <a:lnSpc>
                <a:spcPct val="90000"/>
              </a:lnSpc>
              <a:spcBef>
                <a:spcPts val="500"/>
              </a:spcBef>
              <a:spcAft>
                <a:spcPts val="0"/>
              </a:spcAft>
              <a:buClr>
                <a:schemeClr val="dk1"/>
              </a:buClr>
              <a:buSzPts val="1400"/>
              <a:buFont typeface="Arial"/>
              <a:buNone/>
              <a:defRPr b="0" i="0" sz="2400" u="none" cap="none" strike="noStrike">
                <a:solidFill>
                  <a:schemeClr val="dk1"/>
                </a:solidFill>
                <a:latin typeface="Calibri"/>
                <a:ea typeface="Calibri"/>
                <a:cs typeface="Calibri"/>
                <a:sym typeface="Calibri"/>
              </a:defRPr>
            </a:lvl3pPr>
            <a:lvl4pPr indent="0" lvl="3" marL="13716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4pPr>
            <a:lvl5pPr indent="0" lvl="4" marL="18288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5pPr>
            <a:lvl6pPr indent="0" lvl="5" marL="22860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6pPr>
            <a:lvl7pPr indent="0" lvl="6" marL="27432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7pPr>
            <a:lvl8pPr indent="0" lvl="7" marL="32004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8pPr>
            <a:lvl9pPr indent="0" lvl="8" marL="36576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9pPr>
          </a:lstStyle>
          <a:p/>
        </p:txBody>
      </p:sp>
      <p:sp>
        <p:nvSpPr>
          <p:cNvPr id="71" name="Shape 71"/>
          <p:cNvSpPr txBox="1"/>
          <p:nvPr>
            <p:ph idx="1" type="body"/>
          </p:nvPr>
        </p:nvSpPr>
        <p:spPr>
          <a:xfrm>
            <a:off x="839788" y="2057400"/>
            <a:ext cx="3932237" cy="3811588"/>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9pPr>
          </a:lstStyle>
          <a:p/>
        </p:txBody>
      </p:sp>
      <p:sp>
        <p:nvSpPr>
          <p:cNvPr id="72" name="Shape 72"/>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3" name="Shape 7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4" name="Shape 7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5" name="Shape 75"/>
        <p:cNvGrpSpPr/>
        <p:nvPr/>
      </p:nvGrpSpPr>
      <p:grpSpPr>
        <a:xfrm>
          <a:off x="0" y="0"/>
          <a:ext cx="0" cy="0"/>
          <a:chOff x="0" y="0"/>
          <a:chExt cx="0" cy="0"/>
        </a:xfrm>
      </p:grpSpPr>
      <p:sp>
        <p:nvSpPr>
          <p:cNvPr id="76" name="Shape 76"/>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77" name="Shape 77"/>
          <p:cNvSpPr txBox="1"/>
          <p:nvPr>
            <p:ph idx="1" type="body"/>
          </p:nvPr>
        </p:nvSpPr>
        <p:spPr>
          <a:xfrm rot="5400000">
            <a:off x="3920331" y="-1256506"/>
            <a:ext cx="4351338" cy="105156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8" name="Shape 78"/>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9" name="Shape 7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0" name="Shape 8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81" name="Shape 81"/>
        <p:cNvGrpSpPr/>
        <p:nvPr/>
      </p:nvGrpSpPr>
      <p:grpSpPr>
        <a:xfrm>
          <a:off x="0" y="0"/>
          <a:ext cx="0" cy="0"/>
          <a:chOff x="0" y="0"/>
          <a:chExt cx="0" cy="0"/>
        </a:xfrm>
      </p:grpSpPr>
      <p:sp>
        <p:nvSpPr>
          <p:cNvPr id="82" name="Shape 82"/>
          <p:cNvSpPr txBox="1"/>
          <p:nvPr>
            <p:ph type="title"/>
          </p:nvPr>
        </p:nvSpPr>
        <p:spPr>
          <a:xfrm rot="5400000">
            <a:off x="7133431" y="1956594"/>
            <a:ext cx="5811838" cy="26289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83" name="Shape 83"/>
          <p:cNvSpPr txBox="1"/>
          <p:nvPr>
            <p:ph idx="1" type="body"/>
          </p:nvPr>
        </p:nvSpPr>
        <p:spPr>
          <a:xfrm rot="5400000">
            <a:off x="1799431" y="-596106"/>
            <a:ext cx="5811838" cy="77343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4" name="Shape 84"/>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5" name="Shape 8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6" name="Shape 8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3" name="Shape 93"/>
        <p:cNvGrpSpPr/>
        <p:nvPr/>
      </p:nvGrpSpPr>
      <p:grpSpPr>
        <a:xfrm>
          <a:off x="0" y="0"/>
          <a:ext cx="0" cy="0"/>
          <a:chOff x="0" y="0"/>
          <a:chExt cx="0" cy="0"/>
        </a:xfrm>
      </p:grpSpPr>
      <p:sp>
        <p:nvSpPr>
          <p:cNvPr id="94" name="Shape 94"/>
          <p:cNvSpPr txBox="1"/>
          <p:nvPr>
            <p:ph type="ctrTitle"/>
          </p:nvPr>
        </p:nvSpPr>
        <p:spPr>
          <a:xfrm>
            <a:off x="1524000" y="1122362"/>
            <a:ext cx="9144000" cy="2387700"/>
          </a:xfrm>
          <a:prstGeom prst="rect">
            <a:avLst/>
          </a:prstGeom>
          <a:noFill/>
          <a:ln>
            <a:noFill/>
          </a:ln>
        </p:spPr>
        <p:txBody>
          <a:bodyPr anchorCtr="0" anchor="b" bIns="91425" lIns="91425" spcFirstLastPara="1" rIns="91425" wrap="square" tIns="91425"/>
          <a:lstStyle>
            <a:lvl1pPr indent="0" lvl="0" marL="0" marR="0" rtl="0" algn="ctr">
              <a:lnSpc>
                <a:spcPct val="90000"/>
              </a:lnSpc>
              <a:spcBef>
                <a:spcPts val="0"/>
              </a:spcBef>
              <a:spcAft>
                <a:spcPts val="0"/>
              </a:spcAft>
              <a:buClr>
                <a:schemeClr val="dk1"/>
              </a:buClr>
              <a:buSzPts val="1400"/>
              <a:buFont typeface="Calibri"/>
              <a:buNone/>
              <a:defRPr b="0" i="0" sz="6000" u="none" cap="none" strike="noStrike">
                <a:solidFill>
                  <a:schemeClr val="dk1"/>
                </a:solidFill>
                <a:latin typeface="Calibri"/>
                <a:ea typeface="Calibri"/>
                <a:cs typeface="Calibri"/>
                <a:sym typeface="Calibri"/>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95" name="Shape 95"/>
          <p:cNvSpPr txBox="1"/>
          <p:nvPr>
            <p:ph idx="1" type="subTitle"/>
          </p:nvPr>
        </p:nvSpPr>
        <p:spPr>
          <a:xfrm>
            <a:off x="1524000" y="3602037"/>
            <a:ext cx="9144000" cy="1655700"/>
          </a:xfrm>
          <a:prstGeom prst="rect">
            <a:avLst/>
          </a:prstGeom>
          <a:noFill/>
          <a:ln>
            <a:noFill/>
          </a:ln>
        </p:spPr>
        <p:txBody>
          <a:bodyPr anchorCtr="0" anchor="t" bIns="91425" lIns="91425" spcFirstLastPara="1" rIns="91425" wrap="square" tIns="91425"/>
          <a:lstStyle>
            <a:lvl1pPr indent="0" lvl="0" marL="0" marR="0" rtl="0" algn="ctr">
              <a:lnSpc>
                <a:spcPct val="90000"/>
              </a:lnSpc>
              <a:spcBef>
                <a:spcPts val="1000"/>
              </a:spcBef>
              <a:spcAft>
                <a:spcPts val="0"/>
              </a:spcAft>
              <a:buClr>
                <a:schemeClr val="dk1"/>
              </a:buClr>
              <a:buSzPts val="2800"/>
              <a:buFont typeface="Arial"/>
              <a:buNone/>
              <a:defRPr b="0" i="0" sz="2400" u="none" cap="none" strike="noStrike">
                <a:solidFill>
                  <a:schemeClr val="dk1"/>
                </a:solidFill>
                <a:latin typeface="Calibri"/>
                <a:ea typeface="Calibri"/>
                <a:cs typeface="Calibri"/>
                <a:sym typeface="Calibri"/>
              </a:defRPr>
            </a:lvl1pPr>
            <a:lvl2pPr indent="0" lvl="1" marL="457200" marR="0" rtl="0" algn="ctr">
              <a:lnSpc>
                <a:spcPct val="90000"/>
              </a:lnSpc>
              <a:spcBef>
                <a:spcPts val="500"/>
              </a:spcBef>
              <a:spcAft>
                <a:spcPts val="0"/>
              </a:spcAft>
              <a:buClr>
                <a:schemeClr val="dk1"/>
              </a:buClr>
              <a:buSzPts val="2400"/>
              <a:buFont typeface="Arial"/>
              <a:buNone/>
              <a:defRPr b="0" i="0" sz="2000" u="none" cap="none" strike="noStrike">
                <a:solidFill>
                  <a:schemeClr val="dk1"/>
                </a:solidFill>
                <a:latin typeface="Calibri"/>
                <a:ea typeface="Calibri"/>
                <a:cs typeface="Calibri"/>
                <a:sym typeface="Calibri"/>
              </a:defRPr>
            </a:lvl2pPr>
            <a:lvl3pPr indent="0" lvl="2" marL="914400" marR="0" rtl="0" algn="ctr">
              <a:lnSpc>
                <a:spcPct val="90000"/>
              </a:lnSpc>
              <a:spcBef>
                <a:spcPts val="500"/>
              </a:spcBef>
              <a:spcAft>
                <a:spcPts val="0"/>
              </a:spcAft>
              <a:buClr>
                <a:schemeClr val="dk1"/>
              </a:buClr>
              <a:buSzPts val="2000"/>
              <a:buFont typeface="Arial"/>
              <a:buNone/>
              <a:defRPr b="0" i="0" sz="1800" u="none" cap="none" strike="noStrike">
                <a:solidFill>
                  <a:schemeClr val="dk1"/>
                </a:solidFill>
                <a:latin typeface="Calibri"/>
                <a:ea typeface="Calibri"/>
                <a:cs typeface="Calibri"/>
                <a:sym typeface="Calibri"/>
              </a:defRPr>
            </a:lvl3pPr>
            <a:lvl4pPr indent="0" lvl="3" marL="13716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4pPr>
            <a:lvl5pPr indent="0" lvl="4" marL="18288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5pPr>
            <a:lvl6pPr indent="0" lvl="5" marL="22860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6pPr>
            <a:lvl7pPr indent="0" lvl="6" marL="27432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7pPr>
            <a:lvl8pPr indent="0" lvl="7" marL="32004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8pPr>
            <a:lvl9pPr indent="0" lvl="8" marL="3657600" marR="0" rtl="0" algn="ctr">
              <a:lnSpc>
                <a:spcPct val="90000"/>
              </a:lnSpc>
              <a:spcBef>
                <a:spcPts val="500"/>
              </a:spcBef>
              <a:spcAft>
                <a:spcPts val="0"/>
              </a:spcAft>
              <a:buClr>
                <a:schemeClr val="dk1"/>
              </a:buClr>
              <a:buSzPts val="1800"/>
              <a:buFont typeface="Arial"/>
              <a:buNone/>
              <a:defRPr b="0" i="0" sz="1600" u="none" cap="none" strike="noStrike">
                <a:solidFill>
                  <a:schemeClr val="dk1"/>
                </a:solidFill>
                <a:latin typeface="Calibri"/>
                <a:ea typeface="Calibri"/>
                <a:cs typeface="Calibri"/>
                <a:sym typeface="Calibri"/>
              </a:defRPr>
            </a:lvl9pPr>
          </a:lstStyle>
          <a:p/>
        </p:txBody>
      </p:sp>
      <p:sp>
        <p:nvSpPr>
          <p:cNvPr id="96" name="Shape 96"/>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97" name="Shape 97"/>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98" name="Shape 9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Template">
  <p:cSld name="Main Template">
    <p:spTree>
      <p:nvGrpSpPr>
        <p:cNvPr id="99" name="Shape 99"/>
        <p:cNvGrpSpPr/>
        <p:nvPr/>
      </p:nvGrpSpPr>
      <p:grpSpPr>
        <a:xfrm>
          <a:off x="0" y="0"/>
          <a:ext cx="0" cy="0"/>
          <a:chOff x="0" y="0"/>
          <a:chExt cx="0" cy="0"/>
        </a:xfrm>
      </p:grpSpPr>
      <p:pic>
        <p:nvPicPr>
          <p:cNvPr descr="Powerpoint Background.png" id="100" name="Shape 100"/>
          <p:cNvPicPr preferRelativeResize="0"/>
          <p:nvPr/>
        </p:nvPicPr>
        <p:blipFill rotWithShape="1">
          <a:blip r:embed="rId2">
            <a:alphaModFix/>
          </a:blip>
          <a:srcRect b="0" l="0" r="0" t="0"/>
          <a:stretch/>
        </p:blipFill>
        <p:spPr>
          <a:xfrm>
            <a:off x="0" y="0"/>
            <a:ext cx="8877600" cy="6858000"/>
          </a:xfrm>
          <a:prstGeom prst="rect">
            <a:avLst/>
          </a:prstGeom>
          <a:noFill/>
          <a:ln>
            <a:noFill/>
          </a:ln>
        </p:spPr>
      </p:pic>
      <p:pic>
        <p:nvPicPr>
          <p:cNvPr descr="skymind_c_720.png" id="101" name="Shape 101"/>
          <p:cNvPicPr preferRelativeResize="0"/>
          <p:nvPr/>
        </p:nvPicPr>
        <p:blipFill rotWithShape="1">
          <a:blip r:embed="rId3">
            <a:alphaModFix/>
          </a:blip>
          <a:srcRect b="0" l="0" r="0" t="0"/>
          <a:stretch/>
        </p:blipFill>
        <p:spPr>
          <a:xfrm>
            <a:off x="656425" y="450637"/>
            <a:ext cx="1698000" cy="3168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02" name="Shape 102"/>
        <p:cNvGrpSpPr/>
        <p:nvPr/>
      </p:nvGrpSpPr>
      <p:grpSpPr>
        <a:xfrm>
          <a:off x="0" y="0"/>
          <a:ext cx="0" cy="0"/>
          <a:chOff x="0" y="0"/>
          <a:chExt cx="0" cy="0"/>
        </a:xfrm>
      </p:grpSpPr>
      <p:sp>
        <p:nvSpPr>
          <p:cNvPr id="103" name="Shape 103"/>
          <p:cNvSpPr txBox="1"/>
          <p:nvPr>
            <p:ph type="title"/>
          </p:nvPr>
        </p:nvSpPr>
        <p:spPr>
          <a:xfrm>
            <a:off x="838200" y="365125"/>
            <a:ext cx="10515600" cy="13257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04" name="Shape 104"/>
          <p:cNvSpPr txBox="1"/>
          <p:nvPr>
            <p:ph idx="1" type="body"/>
          </p:nvPr>
        </p:nvSpPr>
        <p:spPr>
          <a:xfrm>
            <a:off x="838200" y="1825625"/>
            <a:ext cx="10515600" cy="43512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5" name="Shape 105"/>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06" name="Shape 106"/>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07" name="Shape 10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08" name="Shape 108"/>
        <p:cNvGrpSpPr/>
        <p:nvPr/>
      </p:nvGrpSpPr>
      <p:grpSpPr>
        <a:xfrm>
          <a:off x="0" y="0"/>
          <a:ext cx="0" cy="0"/>
          <a:chOff x="0" y="0"/>
          <a:chExt cx="0" cy="0"/>
        </a:xfrm>
      </p:grpSpPr>
      <p:sp>
        <p:nvSpPr>
          <p:cNvPr id="109" name="Shape 109"/>
          <p:cNvSpPr txBox="1"/>
          <p:nvPr>
            <p:ph type="title"/>
          </p:nvPr>
        </p:nvSpPr>
        <p:spPr>
          <a:xfrm>
            <a:off x="831850" y="1709738"/>
            <a:ext cx="10515600" cy="28527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6000" u="none" cap="none" strike="noStrike">
                <a:solidFill>
                  <a:schemeClr val="dk1"/>
                </a:solidFill>
                <a:latin typeface="Calibri"/>
                <a:ea typeface="Calibri"/>
                <a:cs typeface="Calibri"/>
                <a:sym typeface="Calibri"/>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10" name="Shape 110"/>
          <p:cNvSpPr txBox="1"/>
          <p:nvPr>
            <p:ph idx="1" type="body"/>
          </p:nvPr>
        </p:nvSpPr>
        <p:spPr>
          <a:xfrm>
            <a:off x="831850" y="4589462"/>
            <a:ext cx="10515600" cy="15003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rgbClr val="888888"/>
              </a:buClr>
              <a:buSzPts val="28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4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20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9pPr>
          </a:lstStyle>
          <a:p/>
        </p:txBody>
      </p:sp>
      <p:sp>
        <p:nvSpPr>
          <p:cNvPr id="111" name="Shape 111"/>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12" name="Shape 112"/>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13" name="Shape 11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14" name="Shape 114"/>
        <p:cNvGrpSpPr/>
        <p:nvPr/>
      </p:nvGrpSpPr>
      <p:grpSpPr>
        <a:xfrm>
          <a:off x="0" y="0"/>
          <a:ext cx="0" cy="0"/>
          <a:chOff x="0" y="0"/>
          <a:chExt cx="0" cy="0"/>
        </a:xfrm>
      </p:grpSpPr>
      <p:sp>
        <p:nvSpPr>
          <p:cNvPr id="115" name="Shape 115"/>
          <p:cNvSpPr txBox="1"/>
          <p:nvPr>
            <p:ph type="title"/>
          </p:nvPr>
        </p:nvSpPr>
        <p:spPr>
          <a:xfrm>
            <a:off x="838200" y="365125"/>
            <a:ext cx="10515600" cy="13257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16" name="Shape 116"/>
          <p:cNvSpPr txBox="1"/>
          <p:nvPr>
            <p:ph idx="1" type="body"/>
          </p:nvPr>
        </p:nvSpPr>
        <p:spPr>
          <a:xfrm>
            <a:off x="838200" y="1825625"/>
            <a:ext cx="5181600" cy="43512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7" name="Shape 117"/>
          <p:cNvSpPr txBox="1"/>
          <p:nvPr>
            <p:ph idx="2" type="body"/>
          </p:nvPr>
        </p:nvSpPr>
        <p:spPr>
          <a:xfrm>
            <a:off x="6172200" y="1825625"/>
            <a:ext cx="5181600" cy="43512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8" name="Shape 118"/>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19" name="Shape 119"/>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20" name="Shape 12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21" name="Shape 121"/>
        <p:cNvGrpSpPr/>
        <p:nvPr/>
      </p:nvGrpSpPr>
      <p:grpSpPr>
        <a:xfrm>
          <a:off x="0" y="0"/>
          <a:ext cx="0" cy="0"/>
          <a:chOff x="0" y="0"/>
          <a:chExt cx="0" cy="0"/>
        </a:xfrm>
      </p:grpSpPr>
      <p:sp>
        <p:nvSpPr>
          <p:cNvPr id="122" name="Shape 122"/>
          <p:cNvSpPr txBox="1"/>
          <p:nvPr>
            <p:ph type="title"/>
          </p:nvPr>
        </p:nvSpPr>
        <p:spPr>
          <a:xfrm>
            <a:off x="839787" y="365125"/>
            <a:ext cx="10515600" cy="13257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23" name="Shape 123"/>
          <p:cNvSpPr txBox="1"/>
          <p:nvPr>
            <p:ph idx="1" type="body"/>
          </p:nvPr>
        </p:nvSpPr>
        <p:spPr>
          <a:xfrm>
            <a:off x="839787" y="1681163"/>
            <a:ext cx="5157900" cy="823800"/>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9pPr>
          </a:lstStyle>
          <a:p/>
        </p:txBody>
      </p:sp>
      <p:sp>
        <p:nvSpPr>
          <p:cNvPr id="124" name="Shape 124"/>
          <p:cNvSpPr txBox="1"/>
          <p:nvPr>
            <p:ph idx="2" type="body"/>
          </p:nvPr>
        </p:nvSpPr>
        <p:spPr>
          <a:xfrm>
            <a:off x="839787" y="2505075"/>
            <a:ext cx="5157900" cy="36846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5" name="Shape 125"/>
          <p:cNvSpPr txBox="1"/>
          <p:nvPr>
            <p:ph idx="3" type="body"/>
          </p:nvPr>
        </p:nvSpPr>
        <p:spPr>
          <a:xfrm>
            <a:off x="6172200" y="1681163"/>
            <a:ext cx="5183100" cy="823800"/>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9pPr>
          </a:lstStyle>
          <a:p/>
        </p:txBody>
      </p:sp>
      <p:sp>
        <p:nvSpPr>
          <p:cNvPr id="126" name="Shape 126"/>
          <p:cNvSpPr txBox="1"/>
          <p:nvPr>
            <p:ph idx="4" type="body"/>
          </p:nvPr>
        </p:nvSpPr>
        <p:spPr>
          <a:xfrm>
            <a:off x="6172200" y="2505075"/>
            <a:ext cx="5183100" cy="36846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7" name="Shape 127"/>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28" name="Shape 128"/>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29" name="Shape 12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30" name="Shape 130"/>
        <p:cNvGrpSpPr/>
        <p:nvPr/>
      </p:nvGrpSpPr>
      <p:grpSpPr>
        <a:xfrm>
          <a:off x="0" y="0"/>
          <a:ext cx="0" cy="0"/>
          <a:chOff x="0" y="0"/>
          <a:chExt cx="0" cy="0"/>
        </a:xfrm>
      </p:grpSpPr>
      <p:sp>
        <p:nvSpPr>
          <p:cNvPr id="131" name="Shape 131"/>
          <p:cNvSpPr txBox="1"/>
          <p:nvPr>
            <p:ph type="title"/>
          </p:nvPr>
        </p:nvSpPr>
        <p:spPr>
          <a:xfrm>
            <a:off x="838200" y="365125"/>
            <a:ext cx="10515600" cy="13257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32" name="Shape 132"/>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33" name="Shape 133"/>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34" name="Shape 13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Template">
  <p:cSld name="Main Template">
    <p:spTree>
      <p:nvGrpSpPr>
        <p:cNvPr id="21" name="Shape 21"/>
        <p:cNvGrpSpPr/>
        <p:nvPr/>
      </p:nvGrpSpPr>
      <p:grpSpPr>
        <a:xfrm>
          <a:off x="0" y="0"/>
          <a:ext cx="0" cy="0"/>
          <a:chOff x="0" y="0"/>
          <a:chExt cx="0" cy="0"/>
        </a:xfrm>
      </p:grpSpPr>
      <p:pic>
        <p:nvPicPr>
          <p:cNvPr descr="Powerpoint Background.png" id="22" name="Shape 22"/>
          <p:cNvPicPr preferRelativeResize="0"/>
          <p:nvPr/>
        </p:nvPicPr>
        <p:blipFill rotWithShape="1">
          <a:blip r:embed="rId2">
            <a:alphaModFix/>
          </a:blip>
          <a:srcRect b="0" l="0" r="0" t="0"/>
          <a:stretch/>
        </p:blipFill>
        <p:spPr>
          <a:xfrm>
            <a:off x="0" y="0"/>
            <a:ext cx="8877670" cy="6858000"/>
          </a:xfrm>
          <a:prstGeom prst="rect">
            <a:avLst/>
          </a:prstGeom>
          <a:noFill/>
          <a:ln>
            <a:noFill/>
          </a:ln>
        </p:spPr>
      </p:pic>
      <p:pic>
        <p:nvPicPr>
          <p:cNvPr descr="skymind_c_720.png" id="23" name="Shape 23"/>
          <p:cNvPicPr preferRelativeResize="0"/>
          <p:nvPr/>
        </p:nvPicPr>
        <p:blipFill rotWithShape="1">
          <a:blip r:embed="rId3">
            <a:alphaModFix/>
          </a:blip>
          <a:srcRect b="0" l="0" r="0" t="0"/>
          <a:stretch/>
        </p:blipFill>
        <p:spPr>
          <a:xfrm>
            <a:off x="656425" y="450637"/>
            <a:ext cx="1698140" cy="316923"/>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35" name="Shape 135"/>
        <p:cNvGrpSpPr/>
        <p:nvPr/>
      </p:nvGrpSpPr>
      <p:grpSpPr>
        <a:xfrm>
          <a:off x="0" y="0"/>
          <a:ext cx="0" cy="0"/>
          <a:chOff x="0" y="0"/>
          <a:chExt cx="0" cy="0"/>
        </a:xfrm>
      </p:grpSpPr>
      <p:sp>
        <p:nvSpPr>
          <p:cNvPr id="136" name="Shape 136"/>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37" name="Shape 137"/>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38" name="Shape 13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39" name="Shape 139"/>
        <p:cNvGrpSpPr/>
        <p:nvPr/>
      </p:nvGrpSpPr>
      <p:grpSpPr>
        <a:xfrm>
          <a:off x="0" y="0"/>
          <a:ext cx="0" cy="0"/>
          <a:chOff x="0" y="0"/>
          <a:chExt cx="0" cy="0"/>
        </a:xfrm>
      </p:grpSpPr>
      <p:sp>
        <p:nvSpPr>
          <p:cNvPr id="140" name="Shape 140"/>
          <p:cNvSpPr txBox="1"/>
          <p:nvPr>
            <p:ph type="title"/>
          </p:nvPr>
        </p:nvSpPr>
        <p:spPr>
          <a:xfrm>
            <a:off x="839787" y="457200"/>
            <a:ext cx="3932100" cy="16002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41" name="Shape 141"/>
          <p:cNvSpPr txBox="1"/>
          <p:nvPr>
            <p:ph idx="1" type="body"/>
          </p:nvPr>
        </p:nvSpPr>
        <p:spPr>
          <a:xfrm>
            <a:off x="5183187" y="987425"/>
            <a:ext cx="6172200" cy="4873500"/>
          </a:xfrm>
          <a:prstGeom prst="rect">
            <a:avLst/>
          </a:prstGeom>
          <a:noFill/>
          <a:ln>
            <a:noFill/>
          </a:ln>
        </p:spPr>
        <p:txBody>
          <a:bodyPr anchorCtr="0" anchor="t" bIns="91425" lIns="91425" spcFirstLastPara="1" rIns="91425" wrap="square" tIns="91425"/>
          <a:lstStyle>
            <a:lvl1pPr indent="-431800" lvl="0" marL="457200" marR="0" rtl="0" algn="l">
              <a:lnSpc>
                <a:spcPct val="90000"/>
              </a:lnSpc>
              <a:spcBef>
                <a:spcPts val="100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42" name="Shape 142"/>
          <p:cNvSpPr txBox="1"/>
          <p:nvPr>
            <p:ph idx="2" type="body"/>
          </p:nvPr>
        </p:nvSpPr>
        <p:spPr>
          <a:xfrm>
            <a:off x="839787" y="2057400"/>
            <a:ext cx="3932100" cy="38115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9pPr>
          </a:lstStyle>
          <a:p/>
        </p:txBody>
      </p:sp>
      <p:sp>
        <p:nvSpPr>
          <p:cNvPr id="143" name="Shape 143"/>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44" name="Shape 144"/>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45" name="Shape 14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46" name="Shape 146"/>
        <p:cNvGrpSpPr/>
        <p:nvPr/>
      </p:nvGrpSpPr>
      <p:grpSpPr>
        <a:xfrm>
          <a:off x="0" y="0"/>
          <a:ext cx="0" cy="0"/>
          <a:chOff x="0" y="0"/>
          <a:chExt cx="0" cy="0"/>
        </a:xfrm>
      </p:grpSpPr>
      <p:sp>
        <p:nvSpPr>
          <p:cNvPr id="147" name="Shape 147"/>
          <p:cNvSpPr txBox="1"/>
          <p:nvPr>
            <p:ph type="title"/>
          </p:nvPr>
        </p:nvSpPr>
        <p:spPr>
          <a:xfrm>
            <a:off x="839787" y="457200"/>
            <a:ext cx="3932100" cy="16002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48" name="Shape 148"/>
          <p:cNvSpPr/>
          <p:nvPr>
            <p:ph idx="2" type="pic"/>
          </p:nvPr>
        </p:nvSpPr>
        <p:spPr>
          <a:xfrm>
            <a:off x="5183187" y="987425"/>
            <a:ext cx="6172200" cy="4873500"/>
          </a:xfrm>
          <a:prstGeom prst="rect">
            <a:avLst/>
          </a:prstGeom>
          <a:noFill/>
          <a:ln>
            <a:noFill/>
          </a:ln>
        </p:spPr>
        <p:txBody>
          <a:bodyPr anchorCtr="0" anchor="t" bIns="91425" lIns="91425" spcFirstLastPara="1" rIns="91425" wrap="square" tIns="91425"/>
          <a:lstStyle>
            <a:lvl1pPr indent="0" lvl="0" marL="0" marR="0" rtl="0" algn="l">
              <a:lnSpc>
                <a:spcPct val="90000"/>
              </a:lnSpc>
              <a:spcBef>
                <a:spcPts val="1000"/>
              </a:spcBef>
              <a:spcAft>
                <a:spcPts val="0"/>
              </a:spcAft>
              <a:buClr>
                <a:schemeClr val="dk1"/>
              </a:buClr>
              <a:buSzPts val="1400"/>
              <a:buFont typeface="Arial"/>
              <a:buNone/>
              <a:defRPr b="0" i="0" sz="3200" u="none" cap="none" strike="noStrike">
                <a:solidFill>
                  <a:schemeClr val="dk1"/>
                </a:solidFill>
                <a:latin typeface="Calibri"/>
                <a:ea typeface="Calibri"/>
                <a:cs typeface="Calibri"/>
                <a:sym typeface="Calibri"/>
              </a:defRPr>
            </a:lvl1pPr>
            <a:lvl2pPr indent="0" lvl="1" marL="457200" marR="0" rtl="0" algn="l">
              <a:lnSpc>
                <a:spcPct val="90000"/>
              </a:lnSpc>
              <a:spcBef>
                <a:spcPts val="500"/>
              </a:spcBef>
              <a:spcAft>
                <a:spcPts val="0"/>
              </a:spcAft>
              <a:buClr>
                <a:schemeClr val="dk1"/>
              </a:buClr>
              <a:buSzPts val="1400"/>
              <a:buFont typeface="Arial"/>
              <a:buNone/>
              <a:defRPr b="0" i="0" sz="2800" u="none" cap="none" strike="noStrike">
                <a:solidFill>
                  <a:schemeClr val="dk1"/>
                </a:solidFill>
                <a:latin typeface="Calibri"/>
                <a:ea typeface="Calibri"/>
                <a:cs typeface="Calibri"/>
                <a:sym typeface="Calibri"/>
              </a:defRPr>
            </a:lvl2pPr>
            <a:lvl3pPr indent="0" lvl="2" marL="914400" marR="0" rtl="0" algn="l">
              <a:lnSpc>
                <a:spcPct val="90000"/>
              </a:lnSpc>
              <a:spcBef>
                <a:spcPts val="500"/>
              </a:spcBef>
              <a:spcAft>
                <a:spcPts val="0"/>
              </a:spcAft>
              <a:buClr>
                <a:schemeClr val="dk1"/>
              </a:buClr>
              <a:buSzPts val="1400"/>
              <a:buFont typeface="Arial"/>
              <a:buNone/>
              <a:defRPr b="0" i="0" sz="2400" u="none" cap="none" strike="noStrike">
                <a:solidFill>
                  <a:schemeClr val="dk1"/>
                </a:solidFill>
                <a:latin typeface="Calibri"/>
                <a:ea typeface="Calibri"/>
                <a:cs typeface="Calibri"/>
                <a:sym typeface="Calibri"/>
              </a:defRPr>
            </a:lvl3pPr>
            <a:lvl4pPr indent="0" lvl="3" marL="13716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4pPr>
            <a:lvl5pPr indent="0" lvl="4" marL="18288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5pPr>
            <a:lvl6pPr indent="0" lvl="5" marL="22860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6pPr>
            <a:lvl7pPr indent="0" lvl="6" marL="27432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7pPr>
            <a:lvl8pPr indent="0" lvl="7" marL="32004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8pPr>
            <a:lvl9pPr indent="0" lvl="8" marL="36576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9pPr>
          </a:lstStyle>
          <a:p/>
        </p:txBody>
      </p:sp>
      <p:sp>
        <p:nvSpPr>
          <p:cNvPr id="149" name="Shape 149"/>
          <p:cNvSpPr txBox="1"/>
          <p:nvPr>
            <p:ph idx="1" type="body"/>
          </p:nvPr>
        </p:nvSpPr>
        <p:spPr>
          <a:xfrm>
            <a:off x="839787" y="2057400"/>
            <a:ext cx="3932100" cy="38115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9pPr>
          </a:lstStyle>
          <a:p/>
        </p:txBody>
      </p:sp>
      <p:sp>
        <p:nvSpPr>
          <p:cNvPr id="150" name="Shape 150"/>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51" name="Shape 151"/>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52" name="Shape 15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53" name="Shape 153"/>
        <p:cNvGrpSpPr/>
        <p:nvPr/>
      </p:nvGrpSpPr>
      <p:grpSpPr>
        <a:xfrm>
          <a:off x="0" y="0"/>
          <a:ext cx="0" cy="0"/>
          <a:chOff x="0" y="0"/>
          <a:chExt cx="0" cy="0"/>
        </a:xfrm>
      </p:grpSpPr>
      <p:sp>
        <p:nvSpPr>
          <p:cNvPr id="154" name="Shape 154"/>
          <p:cNvSpPr txBox="1"/>
          <p:nvPr>
            <p:ph type="title"/>
          </p:nvPr>
        </p:nvSpPr>
        <p:spPr>
          <a:xfrm>
            <a:off x="838200" y="365125"/>
            <a:ext cx="10515600" cy="13257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55" name="Shape 155"/>
          <p:cNvSpPr txBox="1"/>
          <p:nvPr>
            <p:ph idx="1" type="body"/>
          </p:nvPr>
        </p:nvSpPr>
        <p:spPr>
          <a:xfrm rot="5400000">
            <a:off x="3920399" y="-1256574"/>
            <a:ext cx="4351200" cy="105156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56" name="Shape 156"/>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57" name="Shape 157"/>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58" name="Shape 15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59" name="Shape 159"/>
        <p:cNvGrpSpPr/>
        <p:nvPr/>
      </p:nvGrpSpPr>
      <p:grpSpPr>
        <a:xfrm>
          <a:off x="0" y="0"/>
          <a:ext cx="0" cy="0"/>
          <a:chOff x="0" y="0"/>
          <a:chExt cx="0" cy="0"/>
        </a:xfrm>
      </p:grpSpPr>
      <p:sp>
        <p:nvSpPr>
          <p:cNvPr id="160" name="Shape 160"/>
          <p:cNvSpPr txBox="1"/>
          <p:nvPr>
            <p:ph type="title"/>
          </p:nvPr>
        </p:nvSpPr>
        <p:spPr>
          <a:xfrm rot="5400000">
            <a:off x="7133399" y="1956625"/>
            <a:ext cx="5811900" cy="26289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161" name="Shape 161"/>
          <p:cNvSpPr txBox="1"/>
          <p:nvPr>
            <p:ph idx="1" type="body"/>
          </p:nvPr>
        </p:nvSpPr>
        <p:spPr>
          <a:xfrm rot="5400000">
            <a:off x="1799399" y="-596075"/>
            <a:ext cx="5811900" cy="77343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2" name="Shape 162"/>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63" name="Shape 163"/>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164" name="Shape 16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4" name="Shape 24"/>
        <p:cNvGrpSpPr/>
        <p:nvPr/>
      </p:nvGrpSpPr>
      <p:grpSpPr>
        <a:xfrm>
          <a:off x="0" y="0"/>
          <a:ext cx="0" cy="0"/>
          <a:chOff x="0" y="0"/>
          <a:chExt cx="0" cy="0"/>
        </a:xfrm>
      </p:grpSpPr>
      <p:sp>
        <p:nvSpPr>
          <p:cNvPr id="25" name="Shape 25"/>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26" name="Shape 26"/>
          <p:cNvSpPr txBox="1"/>
          <p:nvPr>
            <p:ph idx="1" type="body"/>
          </p:nvPr>
        </p:nvSpPr>
        <p:spPr>
          <a:xfrm>
            <a:off x="838200" y="1825625"/>
            <a:ext cx="10515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7" name="Shape 27"/>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8" name="Shape 2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9" name="Shape 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0" name="Shape 30"/>
        <p:cNvGrpSpPr/>
        <p:nvPr/>
      </p:nvGrpSpPr>
      <p:grpSpPr>
        <a:xfrm>
          <a:off x="0" y="0"/>
          <a:ext cx="0" cy="0"/>
          <a:chOff x="0" y="0"/>
          <a:chExt cx="0" cy="0"/>
        </a:xfrm>
      </p:grpSpPr>
      <p:sp>
        <p:nvSpPr>
          <p:cNvPr id="31" name="Shape 31"/>
          <p:cNvSpPr txBox="1"/>
          <p:nvPr>
            <p:ph type="title"/>
          </p:nvPr>
        </p:nvSpPr>
        <p:spPr>
          <a:xfrm>
            <a:off x="831850" y="1709738"/>
            <a:ext cx="10515600" cy="2852737"/>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60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2" name="Shape 32"/>
          <p:cNvSpPr txBox="1"/>
          <p:nvPr>
            <p:ph idx="1" type="body"/>
          </p:nvPr>
        </p:nvSpPr>
        <p:spPr>
          <a:xfrm>
            <a:off x="831850" y="4589463"/>
            <a:ext cx="10515600" cy="1500187"/>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rgbClr val="888888"/>
              </a:buClr>
              <a:buSzPts val="28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4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20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9pPr>
          </a:lstStyle>
          <a:p/>
        </p:txBody>
      </p:sp>
      <p:sp>
        <p:nvSpPr>
          <p:cNvPr id="33" name="Shape 33"/>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4" name="Shape 3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5" name="Shape 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6" name="Shape 36"/>
        <p:cNvGrpSpPr/>
        <p:nvPr/>
      </p:nvGrpSpPr>
      <p:grpSpPr>
        <a:xfrm>
          <a:off x="0" y="0"/>
          <a:ext cx="0" cy="0"/>
          <a:chOff x="0" y="0"/>
          <a:chExt cx="0" cy="0"/>
        </a:xfrm>
      </p:grpSpPr>
      <p:sp>
        <p:nvSpPr>
          <p:cNvPr id="37" name="Shape 37"/>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8" name="Shape 38"/>
          <p:cNvSpPr txBox="1"/>
          <p:nvPr>
            <p:ph idx="1" type="body"/>
          </p:nvPr>
        </p:nvSpPr>
        <p:spPr>
          <a:xfrm>
            <a:off x="838200" y="1825625"/>
            <a:ext cx="5181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9" name="Shape 39"/>
          <p:cNvSpPr txBox="1"/>
          <p:nvPr>
            <p:ph idx="2" type="body"/>
          </p:nvPr>
        </p:nvSpPr>
        <p:spPr>
          <a:xfrm>
            <a:off x="6172200" y="1825625"/>
            <a:ext cx="5181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0" name="Shape 40"/>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1" name="Shape 4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2" name="Shape 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3" name="Shape 43"/>
        <p:cNvGrpSpPr/>
        <p:nvPr/>
      </p:nvGrpSpPr>
      <p:grpSpPr>
        <a:xfrm>
          <a:off x="0" y="0"/>
          <a:ext cx="0" cy="0"/>
          <a:chOff x="0" y="0"/>
          <a:chExt cx="0" cy="0"/>
        </a:xfrm>
      </p:grpSpPr>
      <p:sp>
        <p:nvSpPr>
          <p:cNvPr id="44" name="Shape 44"/>
          <p:cNvSpPr txBox="1"/>
          <p:nvPr>
            <p:ph type="title"/>
          </p:nvPr>
        </p:nvSpPr>
        <p:spPr>
          <a:xfrm>
            <a:off x="839788"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5" name="Shape 45"/>
          <p:cNvSpPr txBox="1"/>
          <p:nvPr>
            <p:ph idx="1" type="body"/>
          </p:nvPr>
        </p:nvSpPr>
        <p:spPr>
          <a:xfrm>
            <a:off x="839788" y="1681163"/>
            <a:ext cx="5157787" cy="823912"/>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9pPr>
          </a:lstStyle>
          <a:p/>
        </p:txBody>
      </p:sp>
      <p:sp>
        <p:nvSpPr>
          <p:cNvPr id="46" name="Shape 46"/>
          <p:cNvSpPr txBox="1"/>
          <p:nvPr>
            <p:ph idx="2" type="body"/>
          </p:nvPr>
        </p:nvSpPr>
        <p:spPr>
          <a:xfrm>
            <a:off x="839788" y="2505075"/>
            <a:ext cx="5157787" cy="368458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7" name="Shape 47"/>
          <p:cNvSpPr txBox="1"/>
          <p:nvPr>
            <p:ph idx="3" type="body"/>
          </p:nvPr>
        </p:nvSpPr>
        <p:spPr>
          <a:xfrm>
            <a:off x="6172200" y="1681163"/>
            <a:ext cx="5183188" cy="823912"/>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9pPr>
          </a:lstStyle>
          <a:p/>
        </p:txBody>
      </p:sp>
      <p:sp>
        <p:nvSpPr>
          <p:cNvPr id="48" name="Shape 48"/>
          <p:cNvSpPr txBox="1"/>
          <p:nvPr>
            <p:ph idx="4" type="body"/>
          </p:nvPr>
        </p:nvSpPr>
        <p:spPr>
          <a:xfrm>
            <a:off x="6172200" y="2505075"/>
            <a:ext cx="5183188" cy="368458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9" name="Shape 49"/>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0" name="Shape 50"/>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1" name="Shape 5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2" name="Shape 52"/>
        <p:cNvGrpSpPr/>
        <p:nvPr/>
      </p:nvGrpSpPr>
      <p:grpSpPr>
        <a:xfrm>
          <a:off x="0" y="0"/>
          <a:ext cx="0" cy="0"/>
          <a:chOff x="0" y="0"/>
          <a:chExt cx="0" cy="0"/>
        </a:xfrm>
      </p:grpSpPr>
      <p:sp>
        <p:nvSpPr>
          <p:cNvPr id="53" name="Shape 53"/>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54" name="Shape 54"/>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5" name="Shape 5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6" name="Shape 5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7" name="Shape 57"/>
        <p:cNvGrpSpPr/>
        <p:nvPr/>
      </p:nvGrpSpPr>
      <p:grpSpPr>
        <a:xfrm>
          <a:off x="0" y="0"/>
          <a:ext cx="0" cy="0"/>
          <a:chOff x="0" y="0"/>
          <a:chExt cx="0" cy="0"/>
        </a:xfrm>
      </p:grpSpPr>
      <p:sp>
        <p:nvSpPr>
          <p:cNvPr id="58" name="Shape 58"/>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Shape 5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0" name="Shape 6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61" name="Shape 61"/>
        <p:cNvGrpSpPr/>
        <p:nvPr/>
      </p:nvGrpSpPr>
      <p:grpSpPr>
        <a:xfrm>
          <a:off x="0" y="0"/>
          <a:ext cx="0" cy="0"/>
          <a:chOff x="0" y="0"/>
          <a:chExt cx="0" cy="0"/>
        </a:xfrm>
      </p:grpSpPr>
      <p:sp>
        <p:nvSpPr>
          <p:cNvPr id="62" name="Shape 62"/>
          <p:cNvSpPr txBox="1"/>
          <p:nvPr>
            <p:ph type="title"/>
          </p:nvPr>
        </p:nvSpPr>
        <p:spPr>
          <a:xfrm>
            <a:off x="839788" y="457200"/>
            <a:ext cx="3932237" cy="16002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63" name="Shape 63"/>
          <p:cNvSpPr txBox="1"/>
          <p:nvPr>
            <p:ph idx="1" type="body"/>
          </p:nvPr>
        </p:nvSpPr>
        <p:spPr>
          <a:xfrm>
            <a:off x="5183188" y="987425"/>
            <a:ext cx="6172200" cy="4873625"/>
          </a:xfrm>
          <a:prstGeom prst="rect">
            <a:avLst/>
          </a:prstGeom>
          <a:noFill/>
          <a:ln>
            <a:noFill/>
          </a:ln>
        </p:spPr>
        <p:txBody>
          <a:bodyPr anchorCtr="0" anchor="t" bIns="91425" lIns="91425" spcFirstLastPara="1" rIns="91425" wrap="square" tIns="91425"/>
          <a:lstStyle>
            <a:lvl1pPr indent="-431800" lvl="0" marL="457200" marR="0" rtl="0" algn="l">
              <a:lnSpc>
                <a:spcPct val="90000"/>
              </a:lnSpc>
              <a:spcBef>
                <a:spcPts val="100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4" name="Shape 64"/>
          <p:cNvSpPr txBox="1"/>
          <p:nvPr>
            <p:ph idx="2" type="body"/>
          </p:nvPr>
        </p:nvSpPr>
        <p:spPr>
          <a:xfrm>
            <a:off x="839788" y="2057400"/>
            <a:ext cx="3932237" cy="3811588"/>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9pPr>
          </a:lstStyle>
          <a:p/>
        </p:txBody>
      </p:sp>
      <p:sp>
        <p:nvSpPr>
          <p:cNvPr id="65" name="Shape 65"/>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6" name="Shape 66"/>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sz="1200">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 name="Shape 6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rgbClr val="888888"/>
                </a:solidFill>
                <a:latin typeface="Calibri"/>
                <a:ea typeface="Calibri"/>
                <a:cs typeface="Calibri"/>
                <a:sym typeface="Calibri"/>
              </a:defRPr>
            </a:lvl1pPr>
            <a:lvl2pPr indent="0" lvl="1" marL="0" marR="0" rtl="0" algn="r">
              <a:spcBef>
                <a:spcPts val="0"/>
              </a:spcBef>
              <a:buNone/>
              <a:defRPr sz="1200">
                <a:solidFill>
                  <a:srgbClr val="888888"/>
                </a:solidFill>
                <a:latin typeface="Calibri"/>
                <a:ea typeface="Calibri"/>
                <a:cs typeface="Calibri"/>
                <a:sym typeface="Calibri"/>
              </a:defRPr>
            </a:lvl2pPr>
            <a:lvl3pPr indent="0" lvl="2" marL="0" marR="0" rtl="0" algn="r">
              <a:spcBef>
                <a:spcPts val="0"/>
              </a:spcBef>
              <a:buNone/>
              <a:defRPr sz="1200">
                <a:solidFill>
                  <a:srgbClr val="888888"/>
                </a:solidFill>
                <a:latin typeface="Calibri"/>
                <a:ea typeface="Calibri"/>
                <a:cs typeface="Calibri"/>
                <a:sym typeface="Calibri"/>
              </a:defRPr>
            </a:lvl3pPr>
            <a:lvl4pPr indent="0" lvl="3" marL="0" marR="0" rtl="0" algn="r">
              <a:spcBef>
                <a:spcPts val="0"/>
              </a:spcBef>
              <a:buNone/>
              <a:defRPr sz="1200">
                <a:solidFill>
                  <a:srgbClr val="888888"/>
                </a:solidFill>
                <a:latin typeface="Calibri"/>
                <a:ea typeface="Calibri"/>
                <a:cs typeface="Calibri"/>
                <a:sym typeface="Calibri"/>
              </a:defRPr>
            </a:lvl4pPr>
            <a:lvl5pPr indent="0" lvl="4" marL="0" marR="0" rtl="0" algn="r">
              <a:spcBef>
                <a:spcPts val="0"/>
              </a:spcBef>
              <a:buNone/>
              <a:defRPr sz="1200">
                <a:solidFill>
                  <a:srgbClr val="888888"/>
                </a:solidFill>
                <a:latin typeface="Calibri"/>
                <a:ea typeface="Calibri"/>
                <a:cs typeface="Calibri"/>
                <a:sym typeface="Calibri"/>
              </a:defRPr>
            </a:lvl5pPr>
            <a:lvl6pPr indent="0" lvl="5" marL="0" marR="0" rtl="0" algn="r">
              <a:spcBef>
                <a:spcPts val="0"/>
              </a:spcBef>
              <a:buNone/>
              <a:defRPr sz="1200">
                <a:solidFill>
                  <a:srgbClr val="888888"/>
                </a:solidFill>
                <a:latin typeface="Calibri"/>
                <a:ea typeface="Calibri"/>
                <a:cs typeface="Calibri"/>
                <a:sym typeface="Calibri"/>
              </a:defRPr>
            </a:lvl6pPr>
            <a:lvl7pPr indent="0" lvl="6" marL="0" marR="0" rtl="0" algn="r">
              <a:spcBef>
                <a:spcPts val="0"/>
              </a:spcBef>
              <a:buNone/>
              <a:defRPr sz="1200">
                <a:solidFill>
                  <a:srgbClr val="888888"/>
                </a:solidFill>
                <a:latin typeface="Calibri"/>
                <a:ea typeface="Calibri"/>
                <a:cs typeface="Calibri"/>
                <a:sym typeface="Calibri"/>
              </a:defRPr>
            </a:lvl7pPr>
            <a:lvl8pPr indent="0" lvl="7" marL="0" marR="0" rtl="0" algn="r">
              <a:spcBef>
                <a:spcPts val="0"/>
              </a:spcBef>
              <a:buNone/>
              <a:defRPr sz="1200">
                <a:solidFill>
                  <a:srgbClr val="888888"/>
                </a:solidFill>
                <a:latin typeface="Calibri"/>
                <a:ea typeface="Calibri"/>
                <a:cs typeface="Calibri"/>
                <a:sym typeface="Calibri"/>
              </a:defRPr>
            </a:lvl8pPr>
            <a:lvl9pPr indent="0" lvl="8" marL="0" marR="0" rtl="0" algn="r">
              <a:spcBef>
                <a:spcPts val="0"/>
              </a:spcBef>
              <a:buNone/>
              <a:defRPr sz="12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2.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1" name="Shape 11"/>
          <p:cNvSpPr txBox="1"/>
          <p:nvPr>
            <p:ph idx="1" type="body"/>
          </p:nvPr>
        </p:nvSpPr>
        <p:spPr>
          <a:xfrm>
            <a:off x="838200" y="1825625"/>
            <a:ext cx="10515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Shape 12"/>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Shape 1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Shape 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87" name="Shape 87"/>
        <p:cNvGrpSpPr/>
        <p:nvPr/>
      </p:nvGrpSpPr>
      <p:grpSpPr>
        <a:xfrm>
          <a:off x="0" y="0"/>
          <a:ext cx="0" cy="0"/>
          <a:chOff x="0" y="0"/>
          <a:chExt cx="0" cy="0"/>
        </a:xfrm>
      </p:grpSpPr>
      <p:sp>
        <p:nvSpPr>
          <p:cNvPr id="88" name="Shape 88"/>
          <p:cNvSpPr txBox="1"/>
          <p:nvPr>
            <p:ph type="title"/>
          </p:nvPr>
        </p:nvSpPr>
        <p:spPr>
          <a:xfrm>
            <a:off x="838200" y="365125"/>
            <a:ext cx="10515600" cy="13257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rtl="0">
              <a:spcBef>
                <a:spcPts val="0"/>
              </a:spcBef>
              <a:spcAft>
                <a:spcPts val="0"/>
              </a:spcAft>
              <a:buSzPts val="1400"/>
              <a:buFont typeface="Arial"/>
              <a:buNone/>
              <a:defRPr sz="1800"/>
            </a:lvl2pPr>
            <a:lvl3pPr indent="0" lvl="2" rtl="0">
              <a:spcBef>
                <a:spcPts val="0"/>
              </a:spcBef>
              <a:spcAft>
                <a:spcPts val="0"/>
              </a:spcAft>
              <a:buSzPts val="1400"/>
              <a:buFont typeface="Arial"/>
              <a:buNone/>
              <a:defRPr sz="1800"/>
            </a:lvl3pPr>
            <a:lvl4pPr indent="0" lvl="3" rtl="0">
              <a:spcBef>
                <a:spcPts val="0"/>
              </a:spcBef>
              <a:spcAft>
                <a:spcPts val="0"/>
              </a:spcAft>
              <a:buSzPts val="1400"/>
              <a:buFont typeface="Arial"/>
              <a:buNone/>
              <a:defRPr sz="1800"/>
            </a:lvl4pPr>
            <a:lvl5pPr indent="0" lvl="4" rtl="0">
              <a:spcBef>
                <a:spcPts val="0"/>
              </a:spcBef>
              <a:spcAft>
                <a:spcPts val="0"/>
              </a:spcAft>
              <a:buSzPts val="1400"/>
              <a:buFont typeface="Arial"/>
              <a:buNone/>
              <a:defRPr sz="1800"/>
            </a:lvl5pPr>
            <a:lvl6pPr indent="0" lvl="5" rtl="0">
              <a:spcBef>
                <a:spcPts val="0"/>
              </a:spcBef>
              <a:spcAft>
                <a:spcPts val="0"/>
              </a:spcAft>
              <a:buSzPts val="1400"/>
              <a:buFont typeface="Arial"/>
              <a:buNone/>
              <a:defRPr sz="1800"/>
            </a:lvl6pPr>
            <a:lvl7pPr indent="0" lvl="6" rtl="0">
              <a:spcBef>
                <a:spcPts val="0"/>
              </a:spcBef>
              <a:spcAft>
                <a:spcPts val="0"/>
              </a:spcAft>
              <a:buSzPts val="1400"/>
              <a:buFont typeface="Arial"/>
              <a:buNone/>
              <a:defRPr sz="1800"/>
            </a:lvl7pPr>
            <a:lvl8pPr indent="0" lvl="7" rtl="0">
              <a:spcBef>
                <a:spcPts val="0"/>
              </a:spcBef>
              <a:spcAft>
                <a:spcPts val="0"/>
              </a:spcAft>
              <a:buSzPts val="1400"/>
              <a:buFont typeface="Arial"/>
              <a:buNone/>
              <a:defRPr sz="1800"/>
            </a:lvl8pPr>
            <a:lvl9pPr indent="0" lvl="8" rtl="0">
              <a:spcBef>
                <a:spcPts val="0"/>
              </a:spcBef>
              <a:spcAft>
                <a:spcPts val="0"/>
              </a:spcAft>
              <a:buSzPts val="1400"/>
              <a:buFont typeface="Arial"/>
              <a:buNone/>
              <a:defRPr sz="1800"/>
            </a:lvl9pPr>
          </a:lstStyle>
          <a:p/>
        </p:txBody>
      </p:sp>
      <p:sp>
        <p:nvSpPr>
          <p:cNvPr id="89" name="Shape 89"/>
          <p:cNvSpPr txBox="1"/>
          <p:nvPr>
            <p:ph idx="1" type="body"/>
          </p:nvPr>
        </p:nvSpPr>
        <p:spPr>
          <a:xfrm>
            <a:off x="838200" y="1825625"/>
            <a:ext cx="10515600" cy="43512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90" name="Shape 90"/>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91" name="Shape 91"/>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lnSpc>
                <a:spcPct val="100000"/>
              </a:lnSpc>
              <a:spcBef>
                <a:spcPts val="0"/>
              </a:spcBef>
              <a:spcAft>
                <a:spcPts val="0"/>
              </a:spcAft>
              <a:buClr>
                <a:srgbClr val="888888"/>
              </a:buClr>
              <a:buSzPts val="1400"/>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92" name="Shape 9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hyperlink" Target="https://skymind.ai/platform" TargetMode="External"/><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hyperlink" Target="https://deeplearning4j.org/datavec"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7.png"/><Relationship Id="rId4" Type="http://schemas.openxmlformats.org/officeDocument/2006/relationships/image" Target="../media/image12.png"/><Relationship Id="rId5" Type="http://schemas.openxmlformats.org/officeDocument/2006/relationships/image" Target="../media/image1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1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3">
            <a:alphaModFix/>
          </a:blip>
          <a:stretch>
            <a:fillRect b="0" l="0" r="0" t="0"/>
          </a:stretch>
        </a:blipFill>
      </p:bgPr>
    </p:bg>
    <p:spTree>
      <p:nvGrpSpPr>
        <p:cNvPr id="168" name="Shape 168"/>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Shape 227"/>
          <p:cNvSpPr txBox="1"/>
          <p:nvPr/>
        </p:nvSpPr>
        <p:spPr>
          <a:xfrm>
            <a:off x="869375" y="1212025"/>
            <a:ext cx="10227900" cy="9117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Human Perception</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
        <p:nvSpPr>
          <p:cNvPr id="228" name="Shape 228"/>
          <p:cNvSpPr/>
          <p:nvPr/>
        </p:nvSpPr>
        <p:spPr>
          <a:xfrm>
            <a:off x="3095825" y="3681775"/>
            <a:ext cx="1332600" cy="666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9" name="Shape 229"/>
          <p:cNvSpPr/>
          <p:nvPr/>
        </p:nvSpPr>
        <p:spPr>
          <a:xfrm>
            <a:off x="7530725" y="3681775"/>
            <a:ext cx="1332600" cy="666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0" name="Shape 230"/>
          <p:cNvSpPr txBox="1"/>
          <p:nvPr/>
        </p:nvSpPr>
        <p:spPr>
          <a:xfrm>
            <a:off x="703150" y="3757975"/>
            <a:ext cx="21288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400"/>
              <a:t>SENSATION</a:t>
            </a:r>
            <a:endParaRPr b="1" sz="2400"/>
          </a:p>
        </p:txBody>
      </p:sp>
      <p:sp>
        <p:nvSpPr>
          <p:cNvPr id="231" name="Shape 231"/>
          <p:cNvSpPr txBox="1"/>
          <p:nvPr/>
        </p:nvSpPr>
        <p:spPr>
          <a:xfrm>
            <a:off x="8974675" y="3757975"/>
            <a:ext cx="19701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400"/>
              <a:t>MEANING</a:t>
            </a:r>
            <a:endParaRPr b="1" sz="2400"/>
          </a:p>
        </p:txBody>
      </p:sp>
      <p:pic>
        <p:nvPicPr>
          <p:cNvPr id="232" name="Shape 232"/>
          <p:cNvPicPr preferRelativeResize="0"/>
          <p:nvPr/>
        </p:nvPicPr>
        <p:blipFill>
          <a:blip r:embed="rId3">
            <a:alphaModFix/>
          </a:blip>
          <a:stretch>
            <a:fillRect/>
          </a:stretch>
        </p:blipFill>
        <p:spPr>
          <a:xfrm>
            <a:off x="4893525" y="3158625"/>
            <a:ext cx="2128925" cy="21289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Shape 237"/>
          <p:cNvSpPr txBox="1"/>
          <p:nvPr/>
        </p:nvSpPr>
        <p:spPr>
          <a:xfrm>
            <a:off x="869375" y="1212025"/>
            <a:ext cx="10227900" cy="9117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Machine Perception</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
        <p:nvSpPr>
          <p:cNvPr id="238" name="Shape 238"/>
          <p:cNvSpPr/>
          <p:nvPr/>
        </p:nvSpPr>
        <p:spPr>
          <a:xfrm>
            <a:off x="3095825" y="3681775"/>
            <a:ext cx="1332600" cy="666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9" name="Shape 239"/>
          <p:cNvSpPr/>
          <p:nvPr/>
        </p:nvSpPr>
        <p:spPr>
          <a:xfrm>
            <a:off x="7530725" y="3681775"/>
            <a:ext cx="1332600" cy="666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0" name="Shape 240"/>
          <p:cNvSpPr txBox="1"/>
          <p:nvPr/>
        </p:nvSpPr>
        <p:spPr>
          <a:xfrm>
            <a:off x="1624575" y="3757975"/>
            <a:ext cx="1055100" cy="666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2400"/>
              <a:t>DATA</a:t>
            </a:r>
            <a:endParaRPr b="1" sz="2400"/>
          </a:p>
        </p:txBody>
      </p:sp>
      <p:sp>
        <p:nvSpPr>
          <p:cNvPr id="241" name="Shape 241"/>
          <p:cNvSpPr txBox="1"/>
          <p:nvPr/>
        </p:nvSpPr>
        <p:spPr>
          <a:xfrm>
            <a:off x="8974675" y="3757975"/>
            <a:ext cx="1970100" cy="666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2400"/>
              <a:t>DECISIONS</a:t>
            </a:r>
            <a:endParaRPr b="1" sz="2400"/>
          </a:p>
        </p:txBody>
      </p:sp>
      <p:pic>
        <p:nvPicPr>
          <p:cNvPr id="242" name="Shape 242"/>
          <p:cNvPicPr preferRelativeResize="0"/>
          <p:nvPr/>
        </p:nvPicPr>
        <p:blipFill>
          <a:blip r:embed="rId3">
            <a:alphaModFix/>
          </a:blip>
          <a:stretch>
            <a:fillRect/>
          </a:stretch>
        </p:blipFill>
        <p:spPr>
          <a:xfrm>
            <a:off x="5031538" y="2950463"/>
            <a:ext cx="2128925" cy="2128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Shape 247"/>
          <p:cNvSpPr txBox="1"/>
          <p:nvPr/>
        </p:nvSpPr>
        <p:spPr>
          <a:xfrm>
            <a:off x="869375" y="1212025"/>
            <a:ext cx="10227900" cy="9117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Prerequisite: Digitization</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
        <p:nvSpPr>
          <p:cNvPr id="248" name="Shape 248"/>
          <p:cNvSpPr/>
          <p:nvPr/>
        </p:nvSpPr>
        <p:spPr>
          <a:xfrm>
            <a:off x="6095500" y="3719875"/>
            <a:ext cx="1332600" cy="666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9" name="Shape 249"/>
          <p:cNvSpPr txBox="1"/>
          <p:nvPr/>
        </p:nvSpPr>
        <p:spPr>
          <a:xfrm>
            <a:off x="7792650" y="3719875"/>
            <a:ext cx="1970100" cy="666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2400"/>
              <a:t>NUMBERS BITS 01001101</a:t>
            </a:r>
            <a:endParaRPr b="1" sz="2400"/>
          </a:p>
        </p:txBody>
      </p:sp>
      <p:sp>
        <p:nvSpPr>
          <p:cNvPr id="250" name="Shape 250"/>
          <p:cNvSpPr txBox="1"/>
          <p:nvPr/>
        </p:nvSpPr>
        <p:spPr>
          <a:xfrm>
            <a:off x="3550375" y="3796075"/>
            <a:ext cx="21288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400"/>
              <a:t>ANALOG</a:t>
            </a:r>
            <a:endParaRPr b="1" sz="2400"/>
          </a:p>
          <a:p>
            <a:pPr indent="0" lvl="0" marL="0" rtl="0" algn="ctr">
              <a:spcBef>
                <a:spcPts val="0"/>
              </a:spcBef>
              <a:spcAft>
                <a:spcPts val="0"/>
              </a:spcAft>
              <a:buNone/>
            </a:pPr>
            <a:r>
              <a:rPr b="1" lang="en-US" sz="2400"/>
              <a:t>(REAL LIFE)</a:t>
            </a:r>
            <a:endParaRPr b="1"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Shape 255"/>
          <p:cNvSpPr txBox="1"/>
          <p:nvPr/>
        </p:nvSpPr>
        <p:spPr>
          <a:xfrm>
            <a:off x="869375" y="1212025"/>
            <a:ext cx="10227900" cy="9117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WHAT'S AI?</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
        <p:nvSpPr>
          <p:cNvPr id="256" name="Shape 256"/>
          <p:cNvSpPr txBox="1"/>
          <p:nvPr/>
        </p:nvSpPr>
        <p:spPr>
          <a:xfrm>
            <a:off x="4519625" y="3101275"/>
            <a:ext cx="2919900" cy="18273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US" sz="3500"/>
              <a:t>Algorithms</a:t>
            </a:r>
            <a:endParaRPr sz="3500"/>
          </a:p>
          <a:p>
            <a:pPr indent="0" lvl="0" marL="0" rtl="0" algn="ctr">
              <a:spcBef>
                <a:spcPts val="0"/>
              </a:spcBef>
              <a:spcAft>
                <a:spcPts val="0"/>
              </a:spcAft>
              <a:buNone/>
            </a:pPr>
            <a:r>
              <a:rPr lang="en-US" sz="3500"/>
              <a:t>=</a:t>
            </a:r>
            <a:endParaRPr sz="3500"/>
          </a:p>
          <a:p>
            <a:pPr indent="0" lvl="0" marL="0" rtl="0" algn="ctr">
              <a:spcBef>
                <a:spcPts val="0"/>
              </a:spcBef>
              <a:spcAft>
                <a:spcPts val="0"/>
              </a:spcAft>
              <a:buNone/>
            </a:pPr>
            <a:r>
              <a:rPr lang="en-US" sz="3500"/>
              <a:t>Math &amp; Code</a:t>
            </a:r>
            <a:endParaRPr sz="3500"/>
          </a:p>
        </p:txBody>
      </p:sp>
      <p:sp>
        <p:nvSpPr>
          <p:cNvPr id="257" name="Shape 257"/>
          <p:cNvSpPr/>
          <p:nvPr/>
        </p:nvSpPr>
        <p:spPr>
          <a:xfrm>
            <a:off x="3095825" y="3681775"/>
            <a:ext cx="1332600" cy="666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8" name="Shape 258"/>
          <p:cNvSpPr/>
          <p:nvPr/>
        </p:nvSpPr>
        <p:spPr>
          <a:xfrm>
            <a:off x="7530725" y="3681775"/>
            <a:ext cx="1332600" cy="666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9" name="Shape 259"/>
          <p:cNvSpPr txBox="1"/>
          <p:nvPr/>
        </p:nvSpPr>
        <p:spPr>
          <a:xfrm>
            <a:off x="1624575" y="3757975"/>
            <a:ext cx="2803800" cy="2142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2400"/>
              <a:t>DATA</a:t>
            </a:r>
            <a:endParaRPr b="1" sz="2400"/>
          </a:p>
          <a:p>
            <a:pPr indent="0" lvl="0" marL="0" rtl="0">
              <a:spcBef>
                <a:spcPts val="0"/>
              </a:spcBef>
              <a:spcAft>
                <a:spcPts val="0"/>
              </a:spcAft>
              <a:buNone/>
            </a:pPr>
            <a:r>
              <a:t/>
            </a:r>
            <a:endParaRPr b="1" sz="2400"/>
          </a:p>
          <a:p>
            <a:pPr indent="-381000" lvl="0" marL="457200" rtl="0">
              <a:spcBef>
                <a:spcPts val="0"/>
              </a:spcBef>
              <a:spcAft>
                <a:spcPts val="0"/>
              </a:spcAft>
              <a:buSzPts val="2400"/>
              <a:buChar char="●"/>
            </a:pPr>
            <a:r>
              <a:rPr b="1" lang="en-US" sz="2400"/>
              <a:t>Images/Video</a:t>
            </a:r>
            <a:endParaRPr b="1" sz="2400"/>
          </a:p>
          <a:p>
            <a:pPr indent="-381000" lvl="0" marL="457200" rtl="0">
              <a:spcBef>
                <a:spcPts val="0"/>
              </a:spcBef>
              <a:spcAft>
                <a:spcPts val="0"/>
              </a:spcAft>
              <a:buSzPts val="2400"/>
              <a:buChar char="●"/>
            </a:pPr>
            <a:r>
              <a:rPr b="1" lang="en-US" sz="2400"/>
              <a:t>Sound/Voice</a:t>
            </a:r>
            <a:endParaRPr b="1" sz="2400"/>
          </a:p>
          <a:p>
            <a:pPr indent="-381000" lvl="0" marL="457200" rtl="0">
              <a:spcBef>
                <a:spcPts val="0"/>
              </a:spcBef>
              <a:spcAft>
                <a:spcPts val="0"/>
              </a:spcAft>
              <a:buSzPts val="2400"/>
              <a:buChar char="●"/>
            </a:pPr>
            <a:r>
              <a:rPr b="1" lang="en-US" sz="2400"/>
              <a:t>Text</a:t>
            </a:r>
            <a:endParaRPr b="1" sz="2400"/>
          </a:p>
          <a:p>
            <a:pPr indent="-381000" lvl="0" marL="457200" rtl="0">
              <a:spcBef>
                <a:spcPts val="0"/>
              </a:spcBef>
              <a:spcAft>
                <a:spcPts val="0"/>
              </a:spcAft>
              <a:buSzPts val="2400"/>
              <a:buChar char="●"/>
            </a:pPr>
            <a:r>
              <a:rPr b="1" lang="en-US" sz="2400"/>
              <a:t>Time Series</a:t>
            </a:r>
            <a:endParaRPr b="1" sz="2400"/>
          </a:p>
        </p:txBody>
      </p:sp>
      <p:sp>
        <p:nvSpPr>
          <p:cNvPr id="260" name="Shape 260"/>
          <p:cNvSpPr txBox="1"/>
          <p:nvPr/>
        </p:nvSpPr>
        <p:spPr>
          <a:xfrm>
            <a:off x="8974675" y="3757975"/>
            <a:ext cx="3144900" cy="666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2400"/>
              <a:t>DECISIONS</a:t>
            </a:r>
            <a:endParaRPr b="1" sz="2400"/>
          </a:p>
          <a:p>
            <a:pPr indent="0" lvl="0" marL="0" rtl="0">
              <a:spcBef>
                <a:spcPts val="0"/>
              </a:spcBef>
              <a:spcAft>
                <a:spcPts val="0"/>
              </a:spcAft>
              <a:buNone/>
            </a:pPr>
            <a:r>
              <a:t/>
            </a:r>
            <a:endParaRPr b="1" sz="2400"/>
          </a:p>
          <a:p>
            <a:pPr indent="-381000" lvl="0" marL="457200" rtl="0">
              <a:spcBef>
                <a:spcPts val="0"/>
              </a:spcBef>
              <a:spcAft>
                <a:spcPts val="0"/>
              </a:spcAft>
              <a:buSzPts val="2400"/>
              <a:buChar char="●"/>
            </a:pPr>
            <a:r>
              <a:rPr b="1" lang="en-US" sz="2400"/>
              <a:t>Classification</a:t>
            </a:r>
            <a:endParaRPr b="1" sz="2400"/>
          </a:p>
          <a:p>
            <a:pPr indent="-381000" lvl="1" marL="914400" rtl="0">
              <a:spcBef>
                <a:spcPts val="0"/>
              </a:spcBef>
              <a:spcAft>
                <a:spcPts val="0"/>
              </a:spcAft>
              <a:buSzPts val="2400"/>
              <a:buChar char="○"/>
            </a:pPr>
            <a:r>
              <a:rPr b="1" lang="en-US" sz="2400">
                <a:solidFill>
                  <a:schemeClr val="dk1"/>
                </a:solidFill>
              </a:rPr>
              <a:t>Name to face</a:t>
            </a:r>
            <a:endParaRPr b="1" sz="2400"/>
          </a:p>
          <a:p>
            <a:pPr indent="-381000" lvl="0" marL="457200" rtl="0">
              <a:spcBef>
                <a:spcPts val="0"/>
              </a:spcBef>
              <a:spcAft>
                <a:spcPts val="0"/>
              </a:spcAft>
              <a:buSzPts val="2400"/>
              <a:buChar char="●"/>
            </a:pPr>
            <a:r>
              <a:rPr b="1" lang="en-US" sz="2400"/>
              <a:t>Clustering</a:t>
            </a:r>
            <a:endParaRPr b="1" sz="2400"/>
          </a:p>
          <a:p>
            <a:pPr indent="-381000" lvl="1" marL="914400" rtl="0">
              <a:spcBef>
                <a:spcPts val="0"/>
              </a:spcBef>
              <a:spcAft>
                <a:spcPts val="0"/>
              </a:spcAft>
              <a:buSzPts val="2400"/>
              <a:buChar char="○"/>
            </a:pPr>
            <a:r>
              <a:rPr b="1" lang="en-US" sz="2400"/>
              <a:t>Similarity</a:t>
            </a:r>
            <a:endParaRPr b="1" sz="2400"/>
          </a:p>
          <a:p>
            <a:pPr indent="-381000" lvl="0" marL="457200" rtl="0">
              <a:spcBef>
                <a:spcPts val="0"/>
              </a:spcBef>
              <a:spcAft>
                <a:spcPts val="0"/>
              </a:spcAft>
              <a:buSzPts val="2400"/>
              <a:buChar char="●"/>
            </a:pPr>
            <a:r>
              <a:rPr b="1" lang="en-US" sz="2400"/>
              <a:t>Predictions</a:t>
            </a:r>
            <a:endParaRPr b="1" sz="2400"/>
          </a:p>
          <a:p>
            <a:pPr indent="0" lvl="0" marL="0" rtl="0">
              <a:spcBef>
                <a:spcPts val="0"/>
              </a:spcBef>
              <a:spcAft>
                <a:spcPts val="0"/>
              </a:spcAft>
              <a:buNone/>
            </a:pPr>
            <a:r>
              <a:t/>
            </a:r>
            <a:endParaRPr b="1" sz="2400"/>
          </a:p>
          <a:p>
            <a:pPr indent="0" lvl="0" marL="0" rtl="0">
              <a:spcBef>
                <a:spcPts val="0"/>
              </a:spcBef>
              <a:spcAft>
                <a:spcPts val="0"/>
              </a:spcAft>
              <a:buNone/>
            </a:pPr>
            <a:r>
              <a:t/>
            </a:r>
            <a:endParaRPr b="1" sz="2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Shape 265"/>
          <p:cNvSpPr txBox="1"/>
          <p:nvPr/>
        </p:nvSpPr>
        <p:spPr>
          <a:xfrm>
            <a:off x="869375" y="1212025"/>
            <a:ext cx="10227900" cy="911700"/>
          </a:xfrm>
          <a:prstGeom prst="rect">
            <a:avLst/>
          </a:prstGeom>
          <a:noFill/>
          <a:ln>
            <a:noFill/>
          </a:ln>
        </p:spPr>
        <p:txBody>
          <a:bodyPr anchorCtr="0" anchor="t" bIns="36575" lIns="73150" spcFirstLastPara="1" rIns="73150" wrap="square" tIns="36575">
            <a:noAutofit/>
          </a:bodyPr>
          <a:lstStyle/>
          <a:p>
            <a:pPr indent="0" lvl="0" marL="0" rtl="0" algn="ctr">
              <a:spcBef>
                <a:spcPts val="0"/>
              </a:spcBef>
              <a:spcAft>
                <a:spcPts val="0"/>
              </a:spcAft>
              <a:buNone/>
            </a:pPr>
            <a:r>
              <a:rPr b="1" lang="en-US" sz="5400">
                <a:solidFill>
                  <a:srgbClr val="1A2949"/>
                </a:solidFill>
              </a:rPr>
              <a:t>AI vs. ML vs. DL</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pic>
        <p:nvPicPr>
          <p:cNvPr id="266" name="Shape 266"/>
          <p:cNvPicPr preferRelativeResize="0"/>
          <p:nvPr/>
        </p:nvPicPr>
        <p:blipFill>
          <a:blip r:embed="rId3">
            <a:alphaModFix/>
          </a:blip>
          <a:stretch>
            <a:fillRect/>
          </a:stretch>
        </p:blipFill>
        <p:spPr>
          <a:xfrm>
            <a:off x="2655338" y="2123725"/>
            <a:ext cx="6655973" cy="44294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Shape 271"/>
          <p:cNvSpPr txBox="1"/>
          <p:nvPr/>
        </p:nvSpPr>
        <p:spPr>
          <a:xfrm>
            <a:off x="3434675" y="2735925"/>
            <a:ext cx="4301400" cy="33969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sz="3500"/>
          </a:p>
          <a:p>
            <a:pPr indent="0" lvl="0" marL="0" rtl="0">
              <a:spcBef>
                <a:spcPts val="0"/>
              </a:spcBef>
              <a:spcAft>
                <a:spcPts val="0"/>
              </a:spcAft>
              <a:buNone/>
            </a:pPr>
            <a:r>
              <a:rPr lang="en-US" sz="3500"/>
              <a:t>  AI</a:t>
            </a:r>
            <a:endParaRPr sz="3500"/>
          </a:p>
        </p:txBody>
      </p:sp>
      <p:sp>
        <p:nvSpPr>
          <p:cNvPr id="272" name="Shape 272"/>
          <p:cNvSpPr txBox="1"/>
          <p:nvPr/>
        </p:nvSpPr>
        <p:spPr>
          <a:xfrm>
            <a:off x="869375" y="1212025"/>
            <a:ext cx="10227900" cy="911700"/>
          </a:xfrm>
          <a:prstGeom prst="rect">
            <a:avLst/>
          </a:prstGeom>
          <a:noFill/>
          <a:ln>
            <a:noFill/>
          </a:ln>
        </p:spPr>
        <p:txBody>
          <a:bodyPr anchorCtr="0" anchor="t" bIns="36575" lIns="73150" spcFirstLastPara="1" rIns="73150" wrap="square" tIns="36575">
            <a:noAutofit/>
          </a:bodyPr>
          <a:lstStyle/>
          <a:p>
            <a:pPr indent="0" lvl="0" marL="0" rtl="0" algn="ctr">
              <a:spcBef>
                <a:spcPts val="0"/>
              </a:spcBef>
              <a:spcAft>
                <a:spcPts val="0"/>
              </a:spcAft>
              <a:buClr>
                <a:schemeClr val="dk1"/>
              </a:buClr>
              <a:buSzPts val="1100"/>
              <a:buFont typeface="Arial"/>
              <a:buNone/>
            </a:pPr>
            <a:r>
              <a:rPr b="1" lang="en-US" sz="5400">
                <a:solidFill>
                  <a:srgbClr val="1A2949"/>
                </a:solidFill>
              </a:rPr>
              <a:t>AI vs. ML vs. DL</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
        <p:nvSpPr>
          <p:cNvPr id="273" name="Shape 273"/>
          <p:cNvSpPr txBox="1"/>
          <p:nvPr/>
        </p:nvSpPr>
        <p:spPr>
          <a:xfrm>
            <a:off x="4456050" y="4018425"/>
            <a:ext cx="3279900" cy="21144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sz="3500"/>
          </a:p>
          <a:p>
            <a:pPr indent="0" lvl="0" marL="0" rtl="0">
              <a:spcBef>
                <a:spcPts val="0"/>
              </a:spcBef>
              <a:spcAft>
                <a:spcPts val="0"/>
              </a:spcAft>
              <a:buNone/>
            </a:pPr>
            <a:r>
              <a:rPr lang="en-US" sz="3500"/>
              <a:t> ML</a:t>
            </a:r>
            <a:endParaRPr sz="3500"/>
          </a:p>
        </p:txBody>
      </p:sp>
      <p:sp>
        <p:nvSpPr>
          <p:cNvPr id="274" name="Shape 274"/>
          <p:cNvSpPr txBox="1"/>
          <p:nvPr/>
        </p:nvSpPr>
        <p:spPr>
          <a:xfrm>
            <a:off x="5568150" y="4501425"/>
            <a:ext cx="2167800" cy="16314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sz="3500"/>
          </a:p>
          <a:p>
            <a:pPr indent="0" lvl="0" marL="0" rtl="0" algn="ctr">
              <a:spcBef>
                <a:spcPts val="0"/>
              </a:spcBef>
              <a:spcAft>
                <a:spcPts val="0"/>
              </a:spcAft>
              <a:buNone/>
            </a:pPr>
            <a:r>
              <a:rPr lang="en-US" sz="3500"/>
              <a:t>DL</a:t>
            </a:r>
            <a:endParaRPr sz="35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Shape 279"/>
          <p:cNvSpPr txBox="1"/>
          <p:nvPr/>
        </p:nvSpPr>
        <p:spPr>
          <a:xfrm>
            <a:off x="793175" y="1059625"/>
            <a:ext cx="10227900" cy="9117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AI vs. ML vs. DL</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
        <p:nvSpPr>
          <p:cNvPr id="280" name="Shape 280"/>
          <p:cNvSpPr txBox="1"/>
          <p:nvPr/>
        </p:nvSpPr>
        <p:spPr>
          <a:xfrm>
            <a:off x="1436700" y="2132375"/>
            <a:ext cx="9947100" cy="933000"/>
          </a:xfrm>
          <a:prstGeom prst="rect">
            <a:avLst/>
          </a:prstGeom>
          <a:noFill/>
          <a:ln>
            <a:noFill/>
          </a:ln>
        </p:spPr>
        <p:txBody>
          <a:bodyPr anchorCtr="0" anchor="t" bIns="91425" lIns="91425" spcFirstLastPara="1" rIns="91425" wrap="square" tIns="91425">
            <a:noAutofit/>
          </a:bodyPr>
          <a:lstStyle/>
          <a:p>
            <a:pPr indent="-381000" lvl="0" marL="457200" rtl="0">
              <a:spcBef>
                <a:spcPts val="0"/>
              </a:spcBef>
              <a:spcAft>
                <a:spcPts val="0"/>
              </a:spcAft>
              <a:buSzPts val="2400"/>
              <a:buChar char="●"/>
            </a:pPr>
            <a:r>
              <a:rPr lang="en-US" sz="2400"/>
              <a:t>Good old-fashioned AI is based on rules (non-ML AI)</a:t>
            </a:r>
            <a:endParaRPr sz="2400"/>
          </a:p>
          <a:p>
            <a:pPr indent="-381000" lvl="1" marL="914400" rtl="0">
              <a:spcBef>
                <a:spcPts val="0"/>
              </a:spcBef>
              <a:spcAft>
                <a:spcPts val="0"/>
              </a:spcAft>
              <a:buSzPts val="2400"/>
              <a:buChar char="○"/>
            </a:pPr>
            <a:r>
              <a:rPr lang="en-US" sz="2400"/>
              <a:t>Rules tell a computer how to respond to different situations</a:t>
            </a:r>
            <a:endParaRPr sz="2400"/>
          </a:p>
          <a:p>
            <a:pPr indent="-381000" lvl="1" marL="914400" rtl="0">
              <a:spcBef>
                <a:spcPts val="0"/>
              </a:spcBef>
              <a:spcAft>
                <a:spcPts val="0"/>
              </a:spcAft>
              <a:buSzPts val="2400"/>
              <a:buChar char="○"/>
            </a:pPr>
            <a:r>
              <a:rPr lang="en-US" sz="2400"/>
              <a:t>Called expert systems or rules engines</a:t>
            </a:r>
            <a:endParaRPr sz="2400"/>
          </a:p>
          <a:p>
            <a:pPr indent="-381000" lvl="1" marL="914400" rtl="0">
              <a:spcBef>
                <a:spcPts val="0"/>
              </a:spcBef>
              <a:spcAft>
                <a:spcPts val="0"/>
              </a:spcAft>
              <a:buSzPts val="2400"/>
              <a:buChar char="○"/>
            </a:pPr>
            <a:r>
              <a:rPr lang="en-US" sz="2400"/>
              <a:t>Static</a:t>
            </a:r>
            <a:endParaRPr sz="2400"/>
          </a:p>
          <a:p>
            <a:pPr indent="-381000" lvl="0" marL="457200" rtl="0">
              <a:spcBef>
                <a:spcPts val="0"/>
              </a:spcBef>
              <a:spcAft>
                <a:spcPts val="0"/>
              </a:spcAft>
              <a:buSzPts val="2400"/>
              <a:buChar char="●"/>
            </a:pPr>
            <a:r>
              <a:rPr lang="en-US" sz="2400"/>
              <a:t>Machine learning</a:t>
            </a:r>
            <a:endParaRPr sz="2400"/>
          </a:p>
          <a:p>
            <a:pPr indent="-381000" lvl="1" marL="914400" rtl="0">
              <a:spcBef>
                <a:spcPts val="0"/>
              </a:spcBef>
              <a:spcAft>
                <a:spcPts val="0"/>
              </a:spcAft>
              <a:buSzPts val="2400"/>
              <a:buChar char="○"/>
            </a:pPr>
            <a:r>
              <a:rPr lang="en-US" sz="2400"/>
              <a:t>ML algorithms adapt when exposed to new data </a:t>
            </a:r>
            <a:endParaRPr sz="2400"/>
          </a:p>
          <a:p>
            <a:pPr indent="-381000" lvl="1" marL="914400" rtl="0">
              <a:spcBef>
                <a:spcPts val="0"/>
              </a:spcBef>
              <a:spcAft>
                <a:spcPts val="0"/>
              </a:spcAft>
              <a:buSzPts val="2400"/>
              <a:buChar char="○"/>
            </a:pPr>
            <a:r>
              <a:rPr lang="en-US" sz="2400"/>
              <a:t>Self-adjusting to improve performance on narrowly defined tasks </a:t>
            </a:r>
            <a:endParaRPr sz="2400"/>
          </a:p>
          <a:p>
            <a:pPr indent="-381000" lvl="1" marL="914400" rtl="0">
              <a:spcBef>
                <a:spcPts val="0"/>
              </a:spcBef>
              <a:spcAft>
                <a:spcPts val="0"/>
              </a:spcAft>
              <a:buSzPts val="2400"/>
              <a:buChar char="○"/>
            </a:pPr>
            <a:r>
              <a:rPr lang="en-US" sz="2400"/>
              <a:t>Dynamic</a:t>
            </a:r>
            <a:endParaRPr sz="2400"/>
          </a:p>
          <a:p>
            <a:pPr indent="-381000" lvl="0" marL="457200" rtl="0">
              <a:spcBef>
                <a:spcPts val="0"/>
              </a:spcBef>
              <a:spcAft>
                <a:spcPts val="0"/>
              </a:spcAft>
              <a:buSzPts val="2400"/>
              <a:buChar char="●"/>
            </a:pPr>
            <a:r>
              <a:rPr lang="en-US" sz="2400"/>
              <a:t>Deep learning</a:t>
            </a:r>
            <a:endParaRPr sz="2400"/>
          </a:p>
          <a:p>
            <a:pPr indent="-381000" lvl="1" marL="914400" rtl="0">
              <a:spcBef>
                <a:spcPts val="0"/>
              </a:spcBef>
              <a:spcAft>
                <a:spcPts val="0"/>
              </a:spcAft>
              <a:buSzPts val="2400"/>
              <a:buChar char="○"/>
            </a:pPr>
            <a:r>
              <a:rPr lang="en-US" sz="2400"/>
              <a:t>Computationally intensive </a:t>
            </a:r>
            <a:endParaRPr sz="2400"/>
          </a:p>
          <a:p>
            <a:pPr indent="-381000" lvl="1" marL="914400" rtl="0">
              <a:spcBef>
                <a:spcPts val="0"/>
              </a:spcBef>
              <a:spcAft>
                <a:spcPts val="0"/>
              </a:spcAft>
              <a:buSzPts val="2400"/>
              <a:buChar char="○"/>
            </a:pPr>
            <a:r>
              <a:rPr lang="en-US" sz="2400"/>
              <a:t>Superhuman accuracy</a:t>
            </a:r>
            <a:endParaRPr sz="2400"/>
          </a:p>
          <a:p>
            <a:pPr indent="-381000" lvl="1" marL="914400">
              <a:spcBef>
                <a:spcPts val="0"/>
              </a:spcBef>
              <a:spcAft>
                <a:spcPts val="0"/>
              </a:spcAft>
              <a:buSzPts val="2400"/>
              <a:buChar char="○"/>
            </a:pPr>
            <a:r>
              <a:rPr lang="en-US" sz="2400"/>
              <a:t>State of the art</a:t>
            </a: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Shape 285"/>
          <p:cNvSpPr txBox="1"/>
          <p:nvPr/>
        </p:nvSpPr>
        <p:spPr>
          <a:xfrm>
            <a:off x="869375" y="2126425"/>
            <a:ext cx="10930800" cy="9117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With AI, it can be hard to explain</a:t>
            </a:r>
            <a:endParaRPr b="1" sz="5400">
              <a:solidFill>
                <a:srgbClr val="1A2949"/>
              </a:solidFill>
            </a:endParaRPr>
          </a:p>
          <a:p>
            <a:pPr indent="0" lvl="0" marL="0" marR="0" rtl="0" algn="ctr">
              <a:spcBef>
                <a:spcPts val="0"/>
              </a:spcBef>
              <a:spcAft>
                <a:spcPts val="0"/>
              </a:spcAft>
              <a:buNone/>
            </a:pPr>
            <a:r>
              <a:rPr b="1" lang="en-US" sz="5400">
                <a:solidFill>
                  <a:srgbClr val="1A2949"/>
                </a:solidFill>
              </a:rPr>
              <a:t>the difference between </a:t>
            </a:r>
            <a:endParaRPr b="1" sz="5400">
              <a:solidFill>
                <a:srgbClr val="1A2949"/>
              </a:solidFill>
            </a:endParaRPr>
          </a:p>
          <a:p>
            <a:pPr indent="0" lvl="0" marL="0" marR="0" rtl="0" algn="ctr">
              <a:spcBef>
                <a:spcPts val="0"/>
              </a:spcBef>
              <a:spcAft>
                <a:spcPts val="0"/>
              </a:spcAft>
              <a:buNone/>
            </a:pPr>
            <a:r>
              <a:rPr b="1" lang="en-US" sz="5400">
                <a:solidFill>
                  <a:srgbClr val="1A2949"/>
                </a:solidFill>
              </a:rPr>
              <a:t>what’s easy and </a:t>
            </a:r>
            <a:endParaRPr b="1" sz="5400">
              <a:solidFill>
                <a:srgbClr val="1A2949"/>
              </a:solidFill>
            </a:endParaRPr>
          </a:p>
          <a:p>
            <a:pPr indent="0" lvl="0" marL="0" marR="0" rtl="0" algn="ctr">
              <a:spcBef>
                <a:spcPts val="0"/>
              </a:spcBef>
              <a:spcAft>
                <a:spcPts val="0"/>
              </a:spcAft>
              <a:buNone/>
            </a:pPr>
            <a:r>
              <a:rPr b="1" lang="en-US" sz="5400">
                <a:solidFill>
                  <a:srgbClr val="1A2949"/>
                </a:solidFill>
              </a:rPr>
              <a:t>what’s virtually impossible.</a:t>
            </a:r>
            <a:endParaRPr b="1" sz="54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Shape 290"/>
          <p:cNvSpPr txBox="1"/>
          <p:nvPr/>
        </p:nvSpPr>
        <p:spPr>
          <a:xfrm>
            <a:off x="869375" y="1212025"/>
            <a:ext cx="10227900" cy="25926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TO BUILD AI </a:t>
            </a:r>
            <a:endParaRPr b="1" sz="5400">
              <a:solidFill>
                <a:srgbClr val="1A2949"/>
              </a:solidFill>
            </a:endParaRPr>
          </a:p>
          <a:p>
            <a:pPr indent="0" lvl="0" marL="0" marR="0" rtl="0" algn="ctr">
              <a:spcBef>
                <a:spcPts val="0"/>
              </a:spcBef>
              <a:spcAft>
                <a:spcPts val="0"/>
              </a:spcAft>
              <a:buNone/>
            </a:pPr>
            <a:r>
              <a:rPr b="1" lang="en-US" sz="5400">
                <a:solidFill>
                  <a:srgbClr val="1A2949"/>
                </a:solidFill>
              </a:rPr>
              <a:t>YOU NEED 4 THINGS</a:t>
            </a:r>
            <a:endParaRPr b="1" sz="5400">
              <a:solidFill>
                <a:srgbClr val="1A2949"/>
              </a:solidFill>
            </a:endParaRPr>
          </a:p>
          <a:p>
            <a:pPr indent="0" lvl="0" marL="0" marR="0" rtl="0" algn="l">
              <a:spcBef>
                <a:spcPts val="0"/>
              </a:spcBef>
              <a:spcAft>
                <a:spcPts val="0"/>
              </a:spcAft>
              <a:buNone/>
            </a:pPr>
            <a:r>
              <a:t/>
            </a:r>
            <a:endParaRPr b="1" sz="2000">
              <a:solidFill>
                <a:srgbClr val="1A2949"/>
              </a:solidFill>
            </a:endParaRPr>
          </a:p>
          <a:p>
            <a:pPr indent="-482600" lvl="0" marL="3657600" marR="0" rtl="0" algn="l">
              <a:spcBef>
                <a:spcPts val="0"/>
              </a:spcBef>
              <a:spcAft>
                <a:spcPts val="0"/>
              </a:spcAft>
              <a:buClr>
                <a:srgbClr val="1A2949"/>
              </a:buClr>
              <a:buSzPts val="4000"/>
              <a:buChar char="●"/>
            </a:pPr>
            <a:r>
              <a:rPr b="1" lang="en-US" sz="4000">
                <a:solidFill>
                  <a:srgbClr val="1A2949"/>
                </a:solidFill>
              </a:rPr>
              <a:t>Team</a:t>
            </a:r>
            <a:endParaRPr b="1" sz="4000">
              <a:solidFill>
                <a:srgbClr val="1A2949"/>
              </a:solidFill>
            </a:endParaRPr>
          </a:p>
          <a:p>
            <a:pPr indent="-482600" lvl="0" marL="3657600" marR="0" rtl="0" algn="l">
              <a:spcBef>
                <a:spcPts val="0"/>
              </a:spcBef>
              <a:spcAft>
                <a:spcPts val="0"/>
              </a:spcAft>
              <a:buClr>
                <a:srgbClr val="1A2949"/>
              </a:buClr>
              <a:buSzPts val="4000"/>
              <a:buChar char="●"/>
            </a:pPr>
            <a:r>
              <a:rPr b="1" lang="en-US" sz="4000">
                <a:solidFill>
                  <a:srgbClr val="1A2949"/>
                </a:solidFill>
              </a:rPr>
              <a:t>Tools</a:t>
            </a:r>
            <a:endParaRPr b="1" sz="4000">
              <a:solidFill>
                <a:srgbClr val="1A2949"/>
              </a:solidFill>
            </a:endParaRPr>
          </a:p>
          <a:p>
            <a:pPr indent="-482600" lvl="0" marL="3657600" marR="0" rtl="0" algn="l">
              <a:spcBef>
                <a:spcPts val="0"/>
              </a:spcBef>
              <a:spcAft>
                <a:spcPts val="0"/>
              </a:spcAft>
              <a:buClr>
                <a:srgbClr val="1A2949"/>
              </a:buClr>
              <a:buSzPts val="4000"/>
              <a:buChar char="●"/>
            </a:pPr>
            <a:r>
              <a:rPr b="1" lang="en-US" sz="4000">
                <a:solidFill>
                  <a:srgbClr val="1A2949"/>
                </a:solidFill>
              </a:rPr>
              <a:t>Data</a:t>
            </a:r>
            <a:endParaRPr b="1" sz="4000">
              <a:solidFill>
                <a:srgbClr val="1A2949"/>
              </a:solidFill>
            </a:endParaRPr>
          </a:p>
          <a:p>
            <a:pPr indent="-482600" lvl="0" marL="3657600" marR="0" rtl="0" algn="l">
              <a:spcBef>
                <a:spcPts val="0"/>
              </a:spcBef>
              <a:spcAft>
                <a:spcPts val="0"/>
              </a:spcAft>
              <a:buClr>
                <a:srgbClr val="1A2949"/>
              </a:buClr>
              <a:buSzPts val="4000"/>
              <a:buChar char="●"/>
            </a:pPr>
            <a:r>
              <a:rPr b="1" lang="en-US" sz="4000">
                <a:solidFill>
                  <a:srgbClr val="1A2949"/>
                </a:solidFill>
              </a:rPr>
              <a:t>Infrastructure</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Shape 295"/>
          <p:cNvSpPr txBox="1"/>
          <p:nvPr/>
        </p:nvSpPr>
        <p:spPr>
          <a:xfrm>
            <a:off x="869375" y="1212025"/>
            <a:ext cx="10227900" cy="25926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Team</a:t>
            </a:r>
            <a:endParaRPr b="1" sz="5400">
              <a:solidFill>
                <a:srgbClr val="1A2949"/>
              </a:solidFill>
            </a:endParaRPr>
          </a:p>
          <a:p>
            <a:pPr indent="0" lvl="0" marL="0" marR="0" rtl="0" algn="l">
              <a:spcBef>
                <a:spcPts val="0"/>
              </a:spcBef>
              <a:spcAft>
                <a:spcPts val="0"/>
              </a:spcAft>
              <a:buNone/>
            </a:pPr>
            <a:r>
              <a:t/>
            </a:r>
            <a:endParaRPr b="1" sz="2000">
              <a:solidFill>
                <a:srgbClr val="1A2949"/>
              </a:solidFill>
            </a:endParaRPr>
          </a:p>
          <a:p>
            <a:pPr indent="-482600" lvl="0" marL="457200" marR="0" rtl="0" algn="l">
              <a:spcBef>
                <a:spcPts val="0"/>
              </a:spcBef>
              <a:spcAft>
                <a:spcPts val="0"/>
              </a:spcAft>
              <a:buClr>
                <a:srgbClr val="1A2949"/>
              </a:buClr>
              <a:buSzPts val="4000"/>
              <a:buChar char="●"/>
            </a:pPr>
            <a:r>
              <a:rPr b="1" lang="en-US" sz="4000">
                <a:solidFill>
                  <a:srgbClr val="1A2949"/>
                </a:solidFill>
              </a:rPr>
              <a:t>Data Scientists/ML specialists </a:t>
            </a:r>
            <a:endParaRPr b="1" sz="4000">
              <a:solidFill>
                <a:srgbClr val="1A2949"/>
              </a:solidFill>
            </a:endParaRPr>
          </a:p>
          <a:p>
            <a:pPr indent="-482600" lvl="1" marL="914400" marR="0" rtl="0" algn="l">
              <a:spcBef>
                <a:spcPts val="0"/>
              </a:spcBef>
              <a:spcAft>
                <a:spcPts val="0"/>
              </a:spcAft>
              <a:buClr>
                <a:srgbClr val="1A2949"/>
              </a:buClr>
              <a:buSzPts val="4000"/>
              <a:buChar char="○"/>
            </a:pPr>
            <a:r>
              <a:rPr b="1" lang="en-US" sz="4000">
                <a:solidFill>
                  <a:srgbClr val="1A2949"/>
                </a:solidFill>
              </a:rPr>
              <a:t>Analyze data, prototype models</a:t>
            </a:r>
            <a:endParaRPr b="1" sz="4000">
              <a:solidFill>
                <a:srgbClr val="1A2949"/>
              </a:solidFill>
            </a:endParaRPr>
          </a:p>
          <a:p>
            <a:pPr indent="-482600" lvl="0" marL="457200" marR="0" rtl="0" algn="l">
              <a:spcBef>
                <a:spcPts val="0"/>
              </a:spcBef>
              <a:spcAft>
                <a:spcPts val="0"/>
              </a:spcAft>
              <a:buClr>
                <a:srgbClr val="1A2949"/>
              </a:buClr>
              <a:buSzPts val="4000"/>
              <a:buChar char="●"/>
            </a:pPr>
            <a:r>
              <a:rPr b="1" lang="en-US" sz="4000">
                <a:solidFill>
                  <a:srgbClr val="1A2949"/>
                </a:solidFill>
              </a:rPr>
              <a:t>Data Engineers</a:t>
            </a:r>
            <a:endParaRPr b="1" sz="4000">
              <a:solidFill>
                <a:srgbClr val="1A2949"/>
              </a:solidFill>
            </a:endParaRPr>
          </a:p>
          <a:p>
            <a:pPr indent="-482600" lvl="1" marL="914400" marR="0" rtl="0" algn="l">
              <a:spcBef>
                <a:spcPts val="0"/>
              </a:spcBef>
              <a:spcAft>
                <a:spcPts val="0"/>
              </a:spcAft>
              <a:buClr>
                <a:srgbClr val="1A2949"/>
              </a:buClr>
              <a:buSzPts val="4000"/>
              <a:buChar char="○"/>
            </a:pPr>
            <a:r>
              <a:rPr b="1" lang="en-US" sz="4000">
                <a:solidFill>
                  <a:srgbClr val="1A2949"/>
                </a:solidFill>
              </a:rPr>
              <a:t>Gather, move and store data</a:t>
            </a:r>
            <a:endParaRPr b="1" sz="4000">
              <a:solidFill>
                <a:srgbClr val="1A2949"/>
              </a:solidFill>
            </a:endParaRPr>
          </a:p>
          <a:p>
            <a:pPr indent="-482600" lvl="0" marL="457200" marR="0" rtl="0" algn="l">
              <a:spcBef>
                <a:spcPts val="0"/>
              </a:spcBef>
              <a:spcAft>
                <a:spcPts val="0"/>
              </a:spcAft>
              <a:buClr>
                <a:srgbClr val="1A2949"/>
              </a:buClr>
              <a:buSzPts val="4000"/>
              <a:buChar char="●"/>
            </a:pPr>
            <a:r>
              <a:rPr b="1" lang="en-US" sz="4000">
                <a:solidFill>
                  <a:srgbClr val="1A2949"/>
                </a:solidFill>
              </a:rPr>
              <a:t>DevOps </a:t>
            </a:r>
            <a:endParaRPr b="1" sz="4000">
              <a:solidFill>
                <a:srgbClr val="1A2949"/>
              </a:solidFill>
            </a:endParaRPr>
          </a:p>
          <a:p>
            <a:pPr indent="-482600" lvl="1" marL="914400" marR="0" rtl="0" algn="l">
              <a:spcBef>
                <a:spcPts val="0"/>
              </a:spcBef>
              <a:spcAft>
                <a:spcPts val="0"/>
              </a:spcAft>
              <a:buClr>
                <a:srgbClr val="1A2949"/>
              </a:buClr>
              <a:buSzPts val="4000"/>
              <a:buChar char="○"/>
            </a:pPr>
            <a:r>
              <a:rPr b="1" lang="en-US" sz="4000">
                <a:solidFill>
                  <a:srgbClr val="1A2949"/>
                </a:solidFill>
              </a:rPr>
              <a:t>Maintain AI in production</a:t>
            </a:r>
            <a:endParaRPr b="1" sz="4000">
              <a:solidFill>
                <a:srgbClr val="1A2949"/>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Shape 173"/>
          <p:cNvSpPr txBox="1"/>
          <p:nvPr/>
        </p:nvSpPr>
        <p:spPr>
          <a:xfrm>
            <a:off x="579024" y="726000"/>
            <a:ext cx="105525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800">
                <a:solidFill>
                  <a:srgbClr val="1A2949"/>
                </a:solidFill>
              </a:rPr>
              <a:t>AI WILL IMPACT EVERY INDUSTRY</a:t>
            </a:r>
            <a:endParaRPr b="1" sz="4800">
              <a:solidFill>
                <a:srgbClr val="1A2949"/>
              </a:solidFill>
              <a:latin typeface="Arial"/>
              <a:ea typeface="Arial"/>
              <a:cs typeface="Arial"/>
              <a:sym typeface="Arial"/>
            </a:endParaRPr>
          </a:p>
        </p:txBody>
      </p:sp>
      <p:pic>
        <p:nvPicPr>
          <p:cNvPr descr="Use Cases.png" id="174" name="Shape 174"/>
          <p:cNvPicPr preferRelativeResize="0"/>
          <p:nvPr/>
        </p:nvPicPr>
        <p:blipFill rotWithShape="1">
          <a:blip r:embed="rId3">
            <a:alphaModFix/>
          </a:blip>
          <a:srcRect b="0" l="0" r="0" t="0"/>
          <a:stretch/>
        </p:blipFill>
        <p:spPr>
          <a:xfrm>
            <a:off x="0" y="2226723"/>
            <a:ext cx="12192000" cy="3824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Shape 301"/>
          <p:cNvSpPr txBox="1"/>
          <p:nvPr/>
        </p:nvSpPr>
        <p:spPr>
          <a:xfrm>
            <a:off x="520300" y="1049075"/>
            <a:ext cx="11316000" cy="523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4800">
                <a:solidFill>
                  <a:srgbClr val="1A2949"/>
                </a:solidFill>
              </a:rPr>
              <a:t>TOOLS</a:t>
            </a:r>
            <a:endParaRPr b="1" sz="4800">
              <a:solidFill>
                <a:srgbClr val="1A2949"/>
              </a:solidFill>
            </a:endParaRPr>
          </a:p>
          <a:p>
            <a:pPr indent="0" lvl="0" marL="0" marR="0" rtl="0" algn="l">
              <a:spcBef>
                <a:spcPts val="0"/>
              </a:spcBef>
              <a:spcAft>
                <a:spcPts val="0"/>
              </a:spcAft>
              <a:buNone/>
            </a:pPr>
            <a:r>
              <a:t/>
            </a:r>
            <a:endParaRPr b="1" sz="4800">
              <a:solidFill>
                <a:srgbClr val="1A2949"/>
              </a:solidFill>
            </a:endParaRPr>
          </a:p>
          <a:p>
            <a:pPr indent="0" lvl="0" marL="0" marR="0" rtl="0" algn="l">
              <a:spcBef>
                <a:spcPts val="0"/>
              </a:spcBef>
              <a:spcAft>
                <a:spcPts val="0"/>
              </a:spcAft>
              <a:buNone/>
            </a:pPr>
            <a:r>
              <a:rPr b="1" lang="en-US" sz="4800">
                <a:solidFill>
                  <a:srgbClr val="1A2949"/>
                </a:solidFill>
              </a:rPr>
              <a:t>WHAT DOES </a:t>
            </a:r>
            <a:r>
              <a:rPr b="1" lang="en-US" sz="4800">
                <a:solidFill>
                  <a:srgbClr val="1A2949"/>
                </a:solidFill>
              </a:rPr>
              <a:t>ENTERPRISE NEED?</a:t>
            </a:r>
            <a:endParaRPr b="1" sz="4800">
              <a:solidFill>
                <a:srgbClr val="1A2949"/>
              </a:solidFill>
            </a:endParaRPr>
          </a:p>
          <a:p>
            <a:pPr indent="0" lvl="0" marL="0" marR="0" rtl="0" algn="l">
              <a:spcBef>
                <a:spcPts val="0"/>
              </a:spcBef>
              <a:spcAft>
                <a:spcPts val="0"/>
              </a:spcAft>
              <a:buNone/>
            </a:pPr>
            <a:r>
              <a:t/>
            </a:r>
            <a:endParaRPr b="1" sz="1200">
              <a:solidFill>
                <a:srgbClr val="1A2949"/>
              </a:solidFill>
            </a:endParaRPr>
          </a:p>
          <a:p>
            <a:pPr indent="-457200" lvl="0" marL="457200" marR="0" rtl="0" algn="l">
              <a:spcBef>
                <a:spcPts val="0"/>
              </a:spcBef>
              <a:spcAft>
                <a:spcPts val="0"/>
              </a:spcAft>
              <a:buClr>
                <a:srgbClr val="1A2949"/>
              </a:buClr>
              <a:buSzPts val="3600"/>
              <a:buChar char="●"/>
            </a:pPr>
            <a:r>
              <a:rPr b="1" lang="en-US" sz="3600">
                <a:solidFill>
                  <a:srgbClr val="1A2949"/>
                </a:solidFill>
              </a:rPr>
              <a:t>Open-source (Linux, Hadoop)</a:t>
            </a:r>
            <a:endParaRPr b="1" sz="3600">
              <a:solidFill>
                <a:srgbClr val="1A2949"/>
              </a:solidFill>
            </a:endParaRPr>
          </a:p>
          <a:p>
            <a:pPr indent="-457200" lvl="0" marL="457200" marR="0" rtl="0" algn="l">
              <a:spcBef>
                <a:spcPts val="0"/>
              </a:spcBef>
              <a:spcAft>
                <a:spcPts val="0"/>
              </a:spcAft>
              <a:buClr>
                <a:srgbClr val="1A2949"/>
              </a:buClr>
              <a:buSzPts val="3600"/>
              <a:buChar char="●"/>
            </a:pPr>
            <a:r>
              <a:rPr b="1" lang="en-US" sz="3600">
                <a:solidFill>
                  <a:srgbClr val="1A2949"/>
                </a:solidFill>
              </a:rPr>
              <a:t>Scalable, Containerized, Fast</a:t>
            </a:r>
            <a:endParaRPr b="1" sz="3600">
              <a:solidFill>
                <a:srgbClr val="1A2949"/>
              </a:solidFill>
            </a:endParaRPr>
          </a:p>
          <a:p>
            <a:pPr indent="-457200" lvl="0" marL="457200" marR="0" rtl="0" algn="l">
              <a:spcBef>
                <a:spcPts val="0"/>
              </a:spcBef>
              <a:spcAft>
                <a:spcPts val="0"/>
              </a:spcAft>
              <a:buClr>
                <a:srgbClr val="1A2949"/>
              </a:buClr>
              <a:buSzPts val="3600"/>
              <a:buChar char="●"/>
            </a:pPr>
            <a:r>
              <a:rPr b="1" lang="en-US" sz="3600">
                <a:solidFill>
                  <a:srgbClr val="1A2949"/>
                </a:solidFill>
              </a:rPr>
              <a:t>Integrates With Existing Tech (JVM)</a:t>
            </a:r>
            <a:endParaRPr b="1" sz="3600">
              <a:solidFill>
                <a:srgbClr val="1A2949"/>
              </a:solidFill>
            </a:endParaRPr>
          </a:p>
          <a:p>
            <a:pPr indent="-457200" lvl="0" marL="457200" marR="0" rtl="0" algn="l">
              <a:spcBef>
                <a:spcPts val="0"/>
              </a:spcBef>
              <a:spcAft>
                <a:spcPts val="0"/>
              </a:spcAft>
              <a:buClr>
                <a:srgbClr val="1A2949"/>
              </a:buClr>
              <a:buSzPts val="3600"/>
              <a:buChar char="●"/>
            </a:pPr>
            <a:r>
              <a:rPr b="1" lang="en-US" sz="3600">
                <a:solidFill>
                  <a:srgbClr val="1A2949"/>
                </a:solidFill>
              </a:rPr>
              <a:t>Cross-Team Solution (DevOps, Data Science)</a:t>
            </a:r>
            <a:endParaRPr b="1" sz="3600">
              <a:solidFill>
                <a:srgbClr val="1A2949"/>
              </a:solidFill>
            </a:endParaRPr>
          </a:p>
          <a:p>
            <a:pPr indent="-457200" lvl="0" marL="457200" marR="0" rtl="0" algn="l">
              <a:spcBef>
                <a:spcPts val="0"/>
              </a:spcBef>
              <a:spcAft>
                <a:spcPts val="0"/>
              </a:spcAft>
              <a:buClr>
                <a:srgbClr val="1A2949"/>
              </a:buClr>
              <a:buSzPts val="3600"/>
              <a:buChar char="●"/>
            </a:pPr>
            <a:r>
              <a:rPr b="1" lang="en-US" sz="3600">
                <a:solidFill>
                  <a:srgbClr val="1A2949"/>
                </a:solidFill>
              </a:rPr>
              <a:t>General-Purpose, Customizable Framework</a:t>
            </a:r>
            <a:endParaRPr b="1" sz="3600">
              <a:solidFill>
                <a:srgbClr val="1A2949"/>
              </a:solidFill>
            </a:endParaRPr>
          </a:p>
          <a:p>
            <a:pPr indent="0" lvl="0" marL="0" marR="0" rtl="0" algn="l">
              <a:spcBef>
                <a:spcPts val="0"/>
              </a:spcBef>
              <a:spcAft>
                <a:spcPts val="0"/>
              </a:spcAft>
              <a:buNone/>
            </a:pPr>
            <a:r>
              <a:t/>
            </a:r>
            <a:endParaRPr b="1" sz="3600">
              <a:solidFill>
                <a:srgbClr val="1A2949"/>
              </a:solidFill>
            </a:endParaRPr>
          </a:p>
          <a:p>
            <a:pPr indent="0" lvl="0" marL="0" marR="0" rtl="0" algn="l">
              <a:spcBef>
                <a:spcPts val="0"/>
              </a:spcBef>
              <a:spcAft>
                <a:spcPts val="0"/>
              </a:spcAft>
              <a:buNone/>
            </a:pPr>
            <a:r>
              <a:t/>
            </a:r>
            <a:endParaRPr b="1" sz="3600">
              <a:solidFill>
                <a:srgbClr val="1A2949"/>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Shape 306"/>
          <p:cNvSpPr txBox="1"/>
          <p:nvPr/>
        </p:nvSpPr>
        <p:spPr>
          <a:xfrm>
            <a:off x="869375" y="1212025"/>
            <a:ext cx="10227900" cy="25926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DATA</a:t>
            </a:r>
            <a:endParaRPr b="1" sz="5400">
              <a:solidFill>
                <a:srgbClr val="1A2949"/>
              </a:solidFill>
            </a:endParaRPr>
          </a:p>
          <a:p>
            <a:pPr indent="0" lvl="0" marL="0" marR="0" rtl="0" algn="l">
              <a:spcBef>
                <a:spcPts val="0"/>
              </a:spcBef>
              <a:spcAft>
                <a:spcPts val="0"/>
              </a:spcAft>
              <a:buNone/>
            </a:pPr>
            <a:r>
              <a:t/>
            </a:r>
            <a:endParaRPr b="1" sz="2000">
              <a:solidFill>
                <a:srgbClr val="1A2949"/>
              </a:solidFill>
            </a:endParaRPr>
          </a:p>
          <a:p>
            <a:pPr indent="-482600" lvl="0" marL="457200" marR="0" rtl="0" algn="l">
              <a:lnSpc>
                <a:spcPct val="100000"/>
              </a:lnSpc>
              <a:spcBef>
                <a:spcPts val="0"/>
              </a:spcBef>
              <a:spcAft>
                <a:spcPts val="0"/>
              </a:spcAft>
              <a:buClr>
                <a:srgbClr val="1A2949"/>
              </a:buClr>
              <a:buSzPts val="4000"/>
              <a:buFont typeface="Arial"/>
              <a:buChar char="●"/>
            </a:pPr>
            <a:r>
              <a:rPr b="1" lang="en-US" sz="4000">
                <a:solidFill>
                  <a:srgbClr val="1A2949"/>
                </a:solidFill>
              </a:rPr>
              <a:t>Deep learning needs data to train on</a:t>
            </a:r>
            <a:endParaRPr b="1" sz="4000">
              <a:solidFill>
                <a:srgbClr val="1A2949"/>
              </a:solidFill>
            </a:endParaRPr>
          </a:p>
          <a:p>
            <a:pPr indent="-482600" lvl="0" marL="457200" marR="0" rtl="0" algn="l">
              <a:lnSpc>
                <a:spcPct val="100000"/>
              </a:lnSpc>
              <a:spcBef>
                <a:spcPts val="0"/>
              </a:spcBef>
              <a:spcAft>
                <a:spcPts val="0"/>
              </a:spcAft>
              <a:buClr>
                <a:srgbClr val="1A2949"/>
              </a:buClr>
              <a:buSzPts val="4000"/>
              <a:buChar char="●"/>
            </a:pPr>
            <a:r>
              <a:rPr b="1" lang="en-US" sz="4000">
                <a:solidFill>
                  <a:srgbClr val="1A2949"/>
                </a:solidFill>
              </a:rPr>
              <a:t>That data must match the problem you want to solve</a:t>
            </a:r>
            <a:endParaRPr b="1" sz="4000">
              <a:solidFill>
                <a:srgbClr val="1A2949"/>
              </a:solidFill>
            </a:endParaRPr>
          </a:p>
          <a:p>
            <a:pPr indent="-482600" lvl="0" marL="457200" marR="0" rtl="0" algn="l">
              <a:lnSpc>
                <a:spcPct val="100000"/>
              </a:lnSpc>
              <a:spcBef>
                <a:spcPts val="0"/>
              </a:spcBef>
              <a:spcAft>
                <a:spcPts val="0"/>
              </a:spcAft>
              <a:buClr>
                <a:srgbClr val="1A2949"/>
              </a:buClr>
              <a:buSzPts val="4000"/>
              <a:buChar char="●"/>
            </a:pPr>
            <a:r>
              <a:rPr b="1" lang="en-US" sz="4000">
                <a:solidFill>
                  <a:srgbClr val="1A2949"/>
                </a:solidFill>
              </a:rPr>
              <a:t>If you lack labeled data (e.g. face, name), a labeled data set can be built</a:t>
            </a:r>
            <a:endParaRPr b="1" sz="4000">
              <a:solidFill>
                <a:srgbClr val="1A2949"/>
              </a:solidFill>
            </a:endParaRPr>
          </a:p>
          <a:p>
            <a:pPr indent="-482600" lvl="0" marL="457200" marR="0" rtl="0" algn="l">
              <a:lnSpc>
                <a:spcPct val="100000"/>
              </a:lnSpc>
              <a:spcBef>
                <a:spcPts val="0"/>
              </a:spcBef>
              <a:spcAft>
                <a:spcPts val="0"/>
              </a:spcAft>
              <a:buClr>
                <a:srgbClr val="1A2949"/>
              </a:buClr>
              <a:buSzPts val="4000"/>
              <a:buChar char="●"/>
            </a:pPr>
            <a:r>
              <a:rPr b="1" lang="en-US" sz="4000">
                <a:solidFill>
                  <a:srgbClr val="1A2949"/>
                </a:solidFill>
              </a:rPr>
              <a:t>The more, the better</a:t>
            </a:r>
            <a:endParaRPr b="1" sz="4000">
              <a:solidFill>
                <a:srgbClr val="1A2949"/>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Shape 311"/>
          <p:cNvSpPr txBox="1"/>
          <p:nvPr/>
        </p:nvSpPr>
        <p:spPr>
          <a:xfrm>
            <a:off x="869375" y="1212025"/>
            <a:ext cx="10227900" cy="25926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INFRASTRUCTURE</a:t>
            </a:r>
            <a:endParaRPr b="1" sz="5400">
              <a:solidFill>
                <a:srgbClr val="1A2949"/>
              </a:solidFill>
            </a:endParaRPr>
          </a:p>
          <a:p>
            <a:pPr indent="0" lvl="0" marL="0" marR="0" rtl="0" algn="l">
              <a:spcBef>
                <a:spcPts val="0"/>
              </a:spcBef>
              <a:spcAft>
                <a:spcPts val="0"/>
              </a:spcAft>
              <a:buNone/>
            </a:pPr>
            <a:r>
              <a:t/>
            </a:r>
            <a:endParaRPr b="1" sz="2000">
              <a:solidFill>
                <a:srgbClr val="1A2949"/>
              </a:solidFill>
            </a:endParaRPr>
          </a:p>
          <a:p>
            <a:pPr indent="-482600" lvl="0" marL="457200" marR="0" rtl="0" algn="l">
              <a:lnSpc>
                <a:spcPct val="100000"/>
              </a:lnSpc>
              <a:spcBef>
                <a:spcPts val="0"/>
              </a:spcBef>
              <a:spcAft>
                <a:spcPts val="0"/>
              </a:spcAft>
              <a:buClr>
                <a:srgbClr val="1A2949"/>
              </a:buClr>
              <a:buSzPts val="4000"/>
              <a:buFont typeface="Arial"/>
              <a:buChar char="●"/>
            </a:pPr>
            <a:r>
              <a:rPr b="1" lang="en-US" sz="4000">
                <a:solidFill>
                  <a:srgbClr val="1A2949"/>
                </a:solidFill>
              </a:rPr>
              <a:t>AI sits on top of the big data stack</a:t>
            </a:r>
            <a:endParaRPr b="1" sz="4000">
              <a:solidFill>
                <a:srgbClr val="1A2949"/>
              </a:solidFill>
            </a:endParaRPr>
          </a:p>
          <a:p>
            <a:pPr indent="-482600" lvl="0" marL="457200" marR="0" rtl="0" algn="l">
              <a:lnSpc>
                <a:spcPct val="100000"/>
              </a:lnSpc>
              <a:spcBef>
                <a:spcPts val="0"/>
              </a:spcBef>
              <a:spcAft>
                <a:spcPts val="0"/>
              </a:spcAft>
              <a:buClr>
                <a:srgbClr val="1A2949"/>
              </a:buClr>
              <a:buSzPts val="4000"/>
              <a:buChar char="●"/>
            </a:pPr>
            <a:r>
              <a:rPr b="1" lang="en-US" sz="4000">
                <a:solidFill>
                  <a:srgbClr val="1A2949"/>
                </a:solidFill>
              </a:rPr>
              <a:t>You need software that can gather, move and store data at scale</a:t>
            </a:r>
            <a:endParaRPr b="1" sz="4000">
              <a:solidFill>
                <a:srgbClr val="1A2949"/>
              </a:solidFill>
            </a:endParaRPr>
          </a:p>
          <a:p>
            <a:pPr indent="-482600" lvl="0" marL="457200" marR="0" rtl="0" algn="l">
              <a:lnSpc>
                <a:spcPct val="100000"/>
              </a:lnSpc>
              <a:spcBef>
                <a:spcPts val="0"/>
              </a:spcBef>
              <a:spcAft>
                <a:spcPts val="0"/>
              </a:spcAft>
              <a:buClr>
                <a:srgbClr val="1A2949"/>
              </a:buClr>
              <a:buSzPts val="4000"/>
              <a:buChar char="●"/>
            </a:pPr>
            <a:r>
              <a:rPr b="1" lang="en-US" sz="4000">
                <a:solidFill>
                  <a:srgbClr val="1A2949"/>
                </a:solidFill>
              </a:rPr>
              <a:t>E.g. Hadoop, Spark, Kafka, Elasticsearch</a:t>
            </a:r>
            <a:endParaRPr b="1" sz="4000">
              <a:solidFill>
                <a:srgbClr val="1A2949"/>
              </a:solidFill>
            </a:endParaRPr>
          </a:p>
          <a:p>
            <a:pPr indent="-482600" lvl="0" marL="457200" marR="0" rtl="0" algn="l">
              <a:lnSpc>
                <a:spcPct val="100000"/>
              </a:lnSpc>
              <a:spcBef>
                <a:spcPts val="0"/>
              </a:spcBef>
              <a:spcAft>
                <a:spcPts val="0"/>
              </a:spcAft>
              <a:buClr>
                <a:srgbClr val="1A2949"/>
              </a:buClr>
              <a:buSzPts val="4000"/>
              <a:buChar char="●"/>
            </a:pPr>
            <a:r>
              <a:rPr b="1" lang="en-US" sz="4000">
                <a:solidFill>
                  <a:srgbClr val="1A2949"/>
                </a:solidFill>
              </a:rPr>
              <a:t>And you need a hardware cluster for compute (GPUs will speed it up.)</a:t>
            </a:r>
            <a:endParaRPr b="1" sz="4000">
              <a:solidFill>
                <a:srgbClr val="1A2949"/>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Shape 316"/>
          <p:cNvSpPr txBox="1"/>
          <p:nvPr/>
        </p:nvSpPr>
        <p:spPr>
          <a:xfrm>
            <a:off x="1349399" y="2869500"/>
            <a:ext cx="9493200" cy="1119000"/>
          </a:xfrm>
          <a:prstGeom prst="rect">
            <a:avLst/>
          </a:prstGeom>
          <a:noFill/>
          <a:ln>
            <a:noFill/>
          </a:ln>
        </p:spPr>
        <p:txBody>
          <a:bodyPr anchorCtr="0" anchor="t" bIns="36575" lIns="73150" spcFirstLastPara="1" rIns="73150" wrap="square" tIns="36575">
            <a:noAutofit/>
          </a:bodyPr>
          <a:lstStyle/>
          <a:p>
            <a:pPr indent="0" lvl="0" marL="0" marR="0" rtl="0" algn="ctr">
              <a:lnSpc>
                <a:spcPct val="100000"/>
              </a:lnSpc>
              <a:spcBef>
                <a:spcPts val="0"/>
              </a:spcBef>
              <a:spcAft>
                <a:spcPts val="0"/>
              </a:spcAft>
              <a:buClr>
                <a:srgbClr val="1A2949"/>
              </a:buClr>
              <a:buFont typeface="Arial"/>
              <a:buNone/>
            </a:pPr>
            <a:r>
              <a:rPr b="1" lang="en-US" sz="5400"/>
              <a:t>PROBLEMS WE SOLVE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Shape 321"/>
          <p:cNvSpPr txBox="1"/>
          <p:nvPr/>
        </p:nvSpPr>
        <p:spPr>
          <a:xfrm>
            <a:off x="869375" y="1135825"/>
            <a:ext cx="10612500" cy="2592600"/>
          </a:xfrm>
          <a:prstGeom prst="rect">
            <a:avLst/>
          </a:prstGeom>
          <a:noFill/>
          <a:ln>
            <a:noFill/>
          </a:ln>
        </p:spPr>
        <p:txBody>
          <a:bodyPr anchorCtr="0" anchor="t" bIns="36575" lIns="73150" spcFirstLastPara="1" rIns="73150" wrap="square" tIns="36575">
            <a:noAutofit/>
          </a:bodyPr>
          <a:lstStyle/>
          <a:p>
            <a:pPr indent="0" lvl="0" marL="0" rtl="0">
              <a:lnSpc>
                <a:spcPct val="115000"/>
              </a:lnSpc>
              <a:spcBef>
                <a:spcPts val="0"/>
              </a:spcBef>
              <a:spcAft>
                <a:spcPts val="0"/>
              </a:spcAft>
              <a:buNone/>
            </a:pPr>
            <a:r>
              <a:rPr b="1" lang="en-US" sz="2400">
                <a:solidFill>
                  <a:schemeClr val="dk1"/>
                </a:solidFill>
              </a:rPr>
              <a:t>DATA SCIENCE PROBLEMS</a:t>
            </a:r>
            <a:endParaRPr sz="2400">
              <a:solidFill>
                <a:schemeClr val="dk1"/>
              </a:solidFill>
            </a:endParaRPr>
          </a:p>
          <a:p>
            <a:pPr indent="0" lvl="0" marL="0" rtl="0">
              <a:lnSpc>
                <a:spcPct val="115000"/>
              </a:lnSpc>
              <a:spcBef>
                <a:spcPts val="0"/>
              </a:spcBef>
              <a:spcAft>
                <a:spcPts val="0"/>
              </a:spcAft>
              <a:buClr>
                <a:schemeClr val="dk1"/>
              </a:buClr>
              <a:buSzPts val="1100"/>
              <a:buFont typeface="Arial"/>
              <a:buNone/>
            </a:pPr>
            <a:r>
              <a:rPr lang="en-US" sz="2400">
                <a:solidFill>
                  <a:schemeClr val="dk1"/>
                </a:solidFill>
              </a:rPr>
              <a:t>Most data science projects fail. Why?</a:t>
            </a:r>
            <a:endParaRPr sz="2400">
              <a:solidFill>
                <a:schemeClr val="dk1"/>
              </a:solidFill>
            </a:endParaRPr>
          </a:p>
          <a:p>
            <a:pPr indent="-381000" lvl="0" marL="914400" rtl="0">
              <a:lnSpc>
                <a:spcPct val="115000"/>
              </a:lnSpc>
              <a:spcBef>
                <a:spcPts val="0"/>
              </a:spcBef>
              <a:spcAft>
                <a:spcPts val="0"/>
              </a:spcAft>
              <a:buClr>
                <a:schemeClr val="dk1"/>
              </a:buClr>
              <a:buSzPts val="2400"/>
              <a:buChar char="●"/>
            </a:pPr>
            <a:r>
              <a:rPr lang="en-US" sz="2400">
                <a:solidFill>
                  <a:schemeClr val="dk1"/>
                </a:solidFill>
              </a:rPr>
              <a:t>Scarce talent, fragmented efforts</a:t>
            </a:r>
            <a:endParaRPr sz="2400">
              <a:solidFill>
                <a:schemeClr val="dk1"/>
              </a:solidFill>
            </a:endParaRPr>
          </a:p>
          <a:p>
            <a:pPr indent="-381000" lvl="1" marL="1371600" rtl="0">
              <a:lnSpc>
                <a:spcPct val="115000"/>
              </a:lnSpc>
              <a:spcBef>
                <a:spcPts val="0"/>
              </a:spcBef>
              <a:spcAft>
                <a:spcPts val="0"/>
              </a:spcAft>
              <a:buClr>
                <a:schemeClr val="dk1"/>
              </a:buClr>
              <a:buSzPts val="2400"/>
              <a:buChar char="○"/>
            </a:pPr>
            <a:r>
              <a:rPr lang="en-US" sz="2400">
                <a:solidFill>
                  <a:schemeClr val="dk1"/>
                </a:solidFill>
              </a:rPr>
              <a:t>Data scientists fail to share their work </a:t>
            </a:r>
            <a:endParaRPr sz="2400">
              <a:solidFill>
                <a:schemeClr val="dk1"/>
              </a:solidFill>
            </a:endParaRPr>
          </a:p>
          <a:p>
            <a:pPr indent="-381000" lvl="1" marL="1371600" rtl="0">
              <a:lnSpc>
                <a:spcPct val="115000"/>
              </a:lnSpc>
              <a:spcBef>
                <a:spcPts val="0"/>
              </a:spcBef>
              <a:spcAft>
                <a:spcPts val="0"/>
              </a:spcAft>
              <a:buClr>
                <a:schemeClr val="dk1"/>
              </a:buClr>
              <a:buSzPts val="2400"/>
              <a:buChar char="○"/>
            </a:pPr>
            <a:r>
              <a:rPr lang="en-US" sz="2400">
                <a:solidFill>
                  <a:schemeClr val="dk1"/>
                </a:solidFill>
              </a:rPr>
              <a:t>They lack a single source of truth</a:t>
            </a:r>
            <a:endParaRPr sz="2400">
              <a:solidFill>
                <a:schemeClr val="dk1"/>
              </a:solidFill>
            </a:endParaRPr>
          </a:p>
          <a:p>
            <a:pPr indent="-381000" lvl="0" marL="914400" rtl="0">
              <a:lnSpc>
                <a:spcPct val="115000"/>
              </a:lnSpc>
              <a:spcBef>
                <a:spcPts val="0"/>
              </a:spcBef>
              <a:spcAft>
                <a:spcPts val="0"/>
              </a:spcAft>
              <a:buClr>
                <a:schemeClr val="dk1"/>
              </a:buClr>
              <a:buSzPts val="2400"/>
              <a:buChar char="●"/>
            </a:pPr>
            <a:r>
              <a:rPr lang="en-US" sz="2400">
                <a:solidFill>
                  <a:schemeClr val="dk1"/>
                </a:solidFill>
              </a:rPr>
              <a:t>Wrong tools</a:t>
            </a:r>
            <a:endParaRPr sz="2400">
              <a:solidFill>
                <a:schemeClr val="dk1"/>
              </a:solidFill>
            </a:endParaRPr>
          </a:p>
          <a:p>
            <a:pPr indent="-381000" lvl="1" marL="1371600" rtl="0">
              <a:lnSpc>
                <a:spcPct val="115000"/>
              </a:lnSpc>
              <a:spcBef>
                <a:spcPts val="0"/>
              </a:spcBef>
              <a:spcAft>
                <a:spcPts val="0"/>
              </a:spcAft>
              <a:buClr>
                <a:schemeClr val="dk1"/>
              </a:buClr>
              <a:buSzPts val="2400"/>
              <a:buChar char="○"/>
            </a:pPr>
            <a:r>
              <a:rPr lang="en-US" sz="2400">
                <a:solidFill>
                  <a:schemeClr val="dk1"/>
                </a:solidFill>
              </a:rPr>
              <a:t>Most Python AI tools fail to integrate with big data stack</a:t>
            </a:r>
            <a:endParaRPr sz="2400">
              <a:solidFill>
                <a:schemeClr val="dk1"/>
              </a:solidFill>
            </a:endParaRPr>
          </a:p>
          <a:p>
            <a:pPr indent="-381000" lvl="1" marL="1371600" rtl="0">
              <a:lnSpc>
                <a:spcPct val="115000"/>
              </a:lnSpc>
              <a:spcBef>
                <a:spcPts val="0"/>
              </a:spcBef>
              <a:spcAft>
                <a:spcPts val="0"/>
              </a:spcAft>
              <a:buClr>
                <a:schemeClr val="dk1"/>
              </a:buClr>
              <a:buSzPts val="2400"/>
              <a:buChar char="○"/>
            </a:pPr>
            <a:r>
              <a:rPr lang="en-US" sz="2400">
                <a:solidFill>
                  <a:schemeClr val="dk1"/>
                </a:solidFill>
              </a:rPr>
              <a:t>Researchers choose tools for experiments, not enterprise</a:t>
            </a:r>
            <a:endParaRPr sz="2400">
              <a:solidFill>
                <a:schemeClr val="dk1"/>
              </a:solidFill>
            </a:endParaRPr>
          </a:p>
          <a:p>
            <a:pPr indent="-381000" lvl="0" marL="914400" rtl="0">
              <a:lnSpc>
                <a:spcPct val="115000"/>
              </a:lnSpc>
              <a:spcBef>
                <a:spcPts val="0"/>
              </a:spcBef>
              <a:spcAft>
                <a:spcPts val="0"/>
              </a:spcAft>
              <a:buClr>
                <a:schemeClr val="dk1"/>
              </a:buClr>
              <a:buSzPts val="2400"/>
              <a:buChar char="●"/>
            </a:pPr>
            <a:r>
              <a:rPr lang="en-US" sz="2400">
                <a:solidFill>
                  <a:schemeClr val="dk1"/>
                </a:solidFill>
              </a:rPr>
              <a:t>Messy data</a:t>
            </a:r>
            <a:endParaRPr sz="2400">
              <a:solidFill>
                <a:schemeClr val="dk1"/>
              </a:solidFill>
            </a:endParaRPr>
          </a:p>
          <a:p>
            <a:pPr indent="-381000" lvl="1" marL="1371600" rtl="0">
              <a:lnSpc>
                <a:spcPct val="115000"/>
              </a:lnSpc>
              <a:spcBef>
                <a:spcPts val="0"/>
              </a:spcBef>
              <a:spcAft>
                <a:spcPts val="0"/>
              </a:spcAft>
              <a:buClr>
                <a:schemeClr val="dk1"/>
              </a:buClr>
              <a:buSzPts val="2400"/>
              <a:buChar char="○"/>
            </a:pPr>
            <a:r>
              <a:rPr lang="en-US" sz="2400">
                <a:solidFill>
                  <a:schemeClr val="dk1"/>
                </a:solidFill>
              </a:rPr>
              <a:t>Companies fail to gather and process data properly</a:t>
            </a:r>
            <a:endParaRPr sz="2400">
              <a:solidFill>
                <a:schemeClr val="dk1"/>
              </a:solidFill>
            </a:endParaRPr>
          </a:p>
          <a:p>
            <a:pPr indent="-381000" lvl="1" marL="1371600" rtl="0">
              <a:lnSpc>
                <a:spcPct val="115000"/>
              </a:lnSpc>
              <a:spcBef>
                <a:spcPts val="0"/>
              </a:spcBef>
              <a:spcAft>
                <a:spcPts val="0"/>
              </a:spcAft>
              <a:buClr>
                <a:schemeClr val="dk1"/>
              </a:buClr>
              <a:buSzPts val="2400"/>
              <a:buChar char="○"/>
            </a:pPr>
            <a:r>
              <a:rPr lang="en-US" sz="2400">
                <a:solidFill>
                  <a:schemeClr val="dk1"/>
                </a:solidFill>
              </a:rPr>
              <a:t>Bad data leads to poor predictions and frustrated end users</a:t>
            </a:r>
            <a:endParaRPr sz="24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Shape 326"/>
          <p:cNvSpPr txBox="1"/>
          <p:nvPr/>
        </p:nvSpPr>
        <p:spPr>
          <a:xfrm>
            <a:off x="869375" y="1593025"/>
            <a:ext cx="9978900" cy="2592600"/>
          </a:xfrm>
          <a:prstGeom prst="rect">
            <a:avLst/>
          </a:prstGeom>
          <a:noFill/>
          <a:ln>
            <a:noFill/>
          </a:ln>
        </p:spPr>
        <p:txBody>
          <a:bodyPr anchorCtr="0" anchor="t" bIns="36575" lIns="73150" spcFirstLastPara="1" rIns="73150" wrap="square" tIns="36575">
            <a:noAutofit/>
          </a:bodyPr>
          <a:lstStyle/>
          <a:p>
            <a:pPr indent="0" lvl="0" marL="0" rtl="0">
              <a:lnSpc>
                <a:spcPct val="115000"/>
              </a:lnSpc>
              <a:spcBef>
                <a:spcPts val="0"/>
              </a:spcBef>
              <a:spcAft>
                <a:spcPts val="0"/>
              </a:spcAft>
              <a:buNone/>
            </a:pPr>
            <a:r>
              <a:rPr b="1" lang="en-US" sz="2400">
                <a:solidFill>
                  <a:schemeClr val="dk1"/>
                </a:solidFill>
              </a:rPr>
              <a:t>TALENT PROBLEM</a:t>
            </a:r>
            <a:r>
              <a:rPr lang="en-US" sz="2400">
                <a:solidFill>
                  <a:schemeClr val="dk1"/>
                </a:solidFill>
              </a:rPr>
              <a:t> </a:t>
            </a:r>
            <a:endParaRPr sz="2400">
              <a:solidFill>
                <a:schemeClr val="dk1"/>
              </a:solidFill>
            </a:endParaRPr>
          </a:p>
          <a:p>
            <a:pPr indent="0" lvl="0" marL="0" rtl="0">
              <a:lnSpc>
                <a:spcPct val="115000"/>
              </a:lnSpc>
              <a:spcBef>
                <a:spcPts val="0"/>
              </a:spcBef>
              <a:spcAft>
                <a:spcPts val="0"/>
              </a:spcAft>
              <a:buNone/>
            </a:pPr>
            <a:r>
              <a:rPr lang="en-US" sz="2400">
                <a:solidFill>
                  <a:schemeClr val="dk1"/>
                </a:solidFill>
              </a:rPr>
              <a:t>Talent is a bottleneck in AI and data science. </a:t>
            </a:r>
            <a:endParaRPr sz="2400">
              <a:solidFill>
                <a:schemeClr val="dk1"/>
              </a:solidFill>
            </a:endParaRPr>
          </a:p>
          <a:p>
            <a:pPr indent="-381000" lvl="0" marL="914400" rtl="0">
              <a:lnSpc>
                <a:spcPct val="115000"/>
              </a:lnSpc>
              <a:spcBef>
                <a:spcPts val="0"/>
              </a:spcBef>
              <a:spcAft>
                <a:spcPts val="0"/>
              </a:spcAft>
              <a:buClr>
                <a:schemeClr val="dk1"/>
              </a:buClr>
              <a:buSzPts val="2400"/>
              <a:buChar char="●"/>
            </a:pPr>
            <a:r>
              <a:rPr lang="en-US" sz="2400">
                <a:solidFill>
                  <a:schemeClr val="dk1"/>
                </a:solidFill>
              </a:rPr>
              <a:t>Companies hire the only talent they can find: AI researchers.</a:t>
            </a:r>
            <a:endParaRPr sz="2400">
              <a:solidFill>
                <a:schemeClr val="dk1"/>
              </a:solidFill>
            </a:endParaRPr>
          </a:p>
          <a:p>
            <a:pPr indent="-381000" lvl="0" marL="914400" rtl="0">
              <a:lnSpc>
                <a:spcPct val="115000"/>
              </a:lnSpc>
              <a:spcBef>
                <a:spcPts val="0"/>
              </a:spcBef>
              <a:spcAft>
                <a:spcPts val="0"/>
              </a:spcAft>
              <a:buClr>
                <a:schemeClr val="dk1"/>
              </a:buClr>
              <a:buSzPts val="2400"/>
              <a:buChar char="●"/>
            </a:pPr>
            <a:r>
              <a:rPr lang="en-US" sz="2400">
                <a:solidFill>
                  <a:schemeClr val="dk1"/>
                </a:solidFill>
              </a:rPr>
              <a:t>Researchers can’t build AI for enterprise. </a:t>
            </a:r>
            <a:endParaRPr sz="2400">
              <a:solidFill>
                <a:schemeClr val="dk1"/>
              </a:solidFill>
            </a:endParaRPr>
          </a:p>
          <a:p>
            <a:pPr indent="-381000" lvl="0" marL="914400" rtl="0">
              <a:lnSpc>
                <a:spcPct val="115000"/>
              </a:lnSpc>
              <a:spcBef>
                <a:spcPts val="0"/>
              </a:spcBef>
              <a:spcAft>
                <a:spcPts val="0"/>
              </a:spcAft>
              <a:buClr>
                <a:schemeClr val="dk1"/>
              </a:buClr>
              <a:buSzPts val="2400"/>
              <a:buChar char="●"/>
            </a:pPr>
            <a:r>
              <a:rPr lang="en-US" sz="2400">
                <a:solidFill>
                  <a:schemeClr val="dk1"/>
                </a:solidFill>
              </a:rPr>
              <a:t>And there are not enough of them.</a:t>
            </a:r>
            <a:endParaRPr sz="24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Shape 331"/>
          <p:cNvSpPr txBox="1"/>
          <p:nvPr/>
        </p:nvSpPr>
        <p:spPr>
          <a:xfrm>
            <a:off x="869375" y="1593025"/>
            <a:ext cx="10412400" cy="3637500"/>
          </a:xfrm>
          <a:prstGeom prst="rect">
            <a:avLst/>
          </a:prstGeom>
          <a:noFill/>
          <a:ln>
            <a:noFill/>
          </a:ln>
        </p:spPr>
        <p:txBody>
          <a:bodyPr anchorCtr="0" anchor="t" bIns="36575" lIns="73150" spcFirstLastPara="1" rIns="73150" wrap="square" tIns="36575">
            <a:noAutofit/>
          </a:bodyPr>
          <a:lstStyle/>
          <a:p>
            <a:pPr indent="0" lvl="0" marL="0" rtl="0">
              <a:lnSpc>
                <a:spcPct val="115000"/>
              </a:lnSpc>
              <a:spcBef>
                <a:spcPts val="0"/>
              </a:spcBef>
              <a:spcAft>
                <a:spcPts val="0"/>
              </a:spcAft>
              <a:buNone/>
            </a:pPr>
            <a:r>
              <a:rPr b="1" lang="en-US" sz="2400">
                <a:solidFill>
                  <a:schemeClr val="dk1"/>
                </a:solidFill>
              </a:rPr>
              <a:t>TALENT SOLUTION</a:t>
            </a:r>
            <a:endParaRPr b="1" sz="2400">
              <a:solidFill>
                <a:schemeClr val="dk1"/>
              </a:solidFill>
            </a:endParaRPr>
          </a:p>
          <a:p>
            <a:pPr indent="0" lvl="0" marL="0" rtl="0">
              <a:lnSpc>
                <a:spcPct val="115000"/>
              </a:lnSpc>
              <a:spcBef>
                <a:spcPts val="0"/>
              </a:spcBef>
              <a:spcAft>
                <a:spcPts val="0"/>
              </a:spcAft>
              <a:buNone/>
            </a:pPr>
            <a:r>
              <a:rPr lang="en-US" sz="2400">
                <a:solidFill>
                  <a:schemeClr val="dk1"/>
                </a:solidFill>
              </a:rPr>
              <a:t>The Fortune 2000 is turning their software engineers into AI engineers.</a:t>
            </a:r>
            <a:endParaRPr sz="2400">
              <a:solidFill>
                <a:schemeClr val="dk1"/>
              </a:solidFill>
            </a:endParaRPr>
          </a:p>
          <a:p>
            <a:pPr indent="0" lvl="0" marL="0" rtl="0">
              <a:lnSpc>
                <a:spcPct val="115000"/>
              </a:lnSpc>
              <a:spcBef>
                <a:spcPts val="0"/>
              </a:spcBef>
              <a:spcAft>
                <a:spcPts val="0"/>
              </a:spcAft>
              <a:buNone/>
            </a:pPr>
            <a:r>
              <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Worldwide: 9-10 million Java developers</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6 million software engineers do big data and analytics</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Most big data tools are on the JVM</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Deep learning only requires undergraduate level math</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AI solutions don’t require PhDs. Just engineers to put pieces together.</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Skymind gives them corporate training and easy-to-use tools</a:t>
            </a:r>
            <a:endParaRPr sz="24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Shape 336"/>
          <p:cNvSpPr txBox="1"/>
          <p:nvPr/>
        </p:nvSpPr>
        <p:spPr>
          <a:xfrm>
            <a:off x="869375" y="1593025"/>
            <a:ext cx="9845700" cy="2592600"/>
          </a:xfrm>
          <a:prstGeom prst="rect">
            <a:avLst/>
          </a:prstGeom>
          <a:noFill/>
          <a:ln>
            <a:noFill/>
          </a:ln>
        </p:spPr>
        <p:txBody>
          <a:bodyPr anchorCtr="0" anchor="t" bIns="36575" lIns="73150" spcFirstLastPara="1" rIns="73150" wrap="square" tIns="36575">
            <a:noAutofit/>
          </a:bodyPr>
          <a:lstStyle/>
          <a:p>
            <a:pPr indent="0" lvl="0" marL="0" rtl="0">
              <a:lnSpc>
                <a:spcPct val="115000"/>
              </a:lnSpc>
              <a:spcBef>
                <a:spcPts val="0"/>
              </a:spcBef>
              <a:spcAft>
                <a:spcPts val="0"/>
              </a:spcAft>
              <a:buNone/>
            </a:pPr>
            <a:r>
              <a:rPr b="1" lang="en-US" sz="2400">
                <a:solidFill>
                  <a:schemeClr val="dk1"/>
                </a:solidFill>
              </a:rPr>
              <a:t>TOOLING PROBLEM</a:t>
            </a:r>
            <a:endParaRPr b="1"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Deep learning engineers work in Python. Enterprise works in Java.</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Researchers won’t change tools, but they need to show value </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They need to work with infrastructure to scale, &amp; don’t know how</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Blobs of Python and C code are hard to deploy in production.</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DevOps teams will kill solutions that destabilize production stack.</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We need a cross-team solution!</a:t>
            </a:r>
            <a:endParaRPr sz="2400">
              <a:solidFill>
                <a:schemeClr val="dk1"/>
              </a:solidFill>
            </a:endParaRPr>
          </a:p>
          <a:p>
            <a:pPr indent="0" lvl="0" marL="0" rtl="0">
              <a:lnSpc>
                <a:spcPct val="115000"/>
              </a:lnSpc>
              <a:spcBef>
                <a:spcPts val="0"/>
              </a:spcBef>
              <a:spcAft>
                <a:spcPts val="0"/>
              </a:spcAft>
              <a:buNone/>
            </a:pPr>
            <a:r>
              <a:t/>
            </a:r>
            <a:endParaRPr sz="24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Shape 341"/>
          <p:cNvSpPr txBox="1"/>
          <p:nvPr/>
        </p:nvSpPr>
        <p:spPr>
          <a:xfrm>
            <a:off x="869375" y="1593025"/>
            <a:ext cx="5856300" cy="2592600"/>
          </a:xfrm>
          <a:prstGeom prst="rect">
            <a:avLst/>
          </a:prstGeom>
          <a:noFill/>
          <a:ln>
            <a:noFill/>
          </a:ln>
        </p:spPr>
        <p:txBody>
          <a:bodyPr anchorCtr="0" anchor="t" bIns="36575" lIns="73150" spcFirstLastPara="1" rIns="73150" wrap="square" tIns="36575">
            <a:noAutofit/>
          </a:bodyPr>
          <a:lstStyle/>
          <a:p>
            <a:pPr indent="0" lvl="0" marL="0" rtl="0">
              <a:lnSpc>
                <a:spcPct val="115000"/>
              </a:lnSpc>
              <a:spcBef>
                <a:spcPts val="0"/>
              </a:spcBef>
              <a:spcAft>
                <a:spcPts val="0"/>
              </a:spcAft>
              <a:buNone/>
            </a:pPr>
            <a:r>
              <a:rPr b="1" lang="en-US" sz="2400">
                <a:solidFill>
                  <a:schemeClr val="dk1"/>
                </a:solidFill>
              </a:rPr>
              <a:t>TOOLING SOLUTION</a:t>
            </a:r>
            <a:endParaRPr sz="2400">
              <a:solidFill>
                <a:schemeClr val="dk1"/>
              </a:solidFill>
            </a:endParaRPr>
          </a:p>
          <a:p>
            <a:pPr indent="0" lvl="0" marL="0" rtl="0">
              <a:lnSpc>
                <a:spcPct val="115000"/>
              </a:lnSpc>
              <a:spcBef>
                <a:spcPts val="0"/>
              </a:spcBef>
              <a:spcAft>
                <a:spcPts val="0"/>
              </a:spcAft>
              <a:buClr>
                <a:schemeClr val="dk1"/>
              </a:buClr>
              <a:buSzPts val="1100"/>
              <a:buFont typeface="Arial"/>
              <a:buNone/>
            </a:pPr>
            <a:r>
              <a:rPr lang="en-US" sz="2400">
                <a:solidFill>
                  <a:schemeClr val="dk1"/>
                </a:solidFill>
              </a:rPr>
              <a:t>In November 2017, Skymind launched </a:t>
            </a:r>
            <a:br>
              <a:rPr lang="en-US" sz="2400">
                <a:solidFill>
                  <a:schemeClr val="dk1"/>
                </a:solidFill>
              </a:rPr>
            </a:br>
            <a:r>
              <a:rPr lang="en-US" sz="2400">
                <a:solidFill>
                  <a:schemeClr val="dk1"/>
                </a:solidFill>
              </a:rPr>
              <a:t>an </a:t>
            </a:r>
            <a:r>
              <a:rPr lang="en-US" sz="2400" u="sng">
                <a:solidFill>
                  <a:schemeClr val="hlink"/>
                </a:solidFill>
                <a:hlinkClick r:id="rId3"/>
              </a:rPr>
              <a:t>AI platform</a:t>
            </a:r>
            <a:r>
              <a:rPr lang="en-US" sz="2400">
                <a:solidFill>
                  <a:schemeClr val="dk1"/>
                </a:solidFill>
              </a:rPr>
              <a:t> that bridges the gap between research and production environments. One-click deployment </a:t>
            </a:r>
            <a:br>
              <a:rPr lang="en-US" sz="2400">
                <a:solidFill>
                  <a:schemeClr val="dk1"/>
                </a:solidFill>
              </a:rPr>
            </a:br>
            <a:r>
              <a:rPr lang="en-US" sz="2400">
                <a:solidFill>
                  <a:schemeClr val="dk1"/>
                </a:solidFill>
              </a:rPr>
              <a:t>for trained AI models. The Skymind Intelligence Layer bundles popular </a:t>
            </a:r>
            <a:br>
              <a:rPr lang="en-US" sz="2400">
                <a:solidFill>
                  <a:schemeClr val="dk1"/>
                </a:solidFill>
              </a:rPr>
            </a:br>
            <a:r>
              <a:rPr lang="en-US" sz="2400">
                <a:solidFill>
                  <a:schemeClr val="dk1"/>
                </a:solidFill>
              </a:rPr>
              <a:t>Python ML tools like TensorFlow, and operationalizes them.</a:t>
            </a:r>
            <a:endParaRPr sz="2400"/>
          </a:p>
        </p:txBody>
      </p:sp>
      <p:pic>
        <p:nvPicPr>
          <p:cNvPr id="342" name="Shape 342"/>
          <p:cNvPicPr preferRelativeResize="0"/>
          <p:nvPr/>
        </p:nvPicPr>
        <p:blipFill>
          <a:blip r:embed="rId4">
            <a:alphaModFix/>
          </a:blip>
          <a:stretch>
            <a:fillRect/>
          </a:stretch>
        </p:blipFill>
        <p:spPr>
          <a:xfrm>
            <a:off x="6536300" y="2245213"/>
            <a:ext cx="5008950" cy="23675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Shape 347"/>
          <p:cNvSpPr txBox="1"/>
          <p:nvPr/>
        </p:nvSpPr>
        <p:spPr>
          <a:xfrm>
            <a:off x="869375" y="1593025"/>
            <a:ext cx="9845700" cy="2592600"/>
          </a:xfrm>
          <a:prstGeom prst="rect">
            <a:avLst/>
          </a:prstGeom>
          <a:noFill/>
          <a:ln>
            <a:noFill/>
          </a:ln>
        </p:spPr>
        <p:txBody>
          <a:bodyPr anchorCtr="0" anchor="t" bIns="36575" lIns="73150" spcFirstLastPara="1" rIns="73150" wrap="square" tIns="36575">
            <a:noAutofit/>
          </a:bodyPr>
          <a:lstStyle/>
          <a:p>
            <a:pPr indent="0" lvl="0" marL="0" rtl="0">
              <a:lnSpc>
                <a:spcPct val="115000"/>
              </a:lnSpc>
              <a:spcBef>
                <a:spcPts val="0"/>
              </a:spcBef>
              <a:spcAft>
                <a:spcPts val="0"/>
              </a:spcAft>
              <a:buNone/>
            </a:pPr>
            <a:r>
              <a:rPr b="1" lang="en-US" sz="2400">
                <a:solidFill>
                  <a:schemeClr val="dk1"/>
                </a:solidFill>
              </a:rPr>
              <a:t>DATA PROBLEM</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Data reflects the real world, and the real world is messy</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Many projects fail because of bad data</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Companies gathered the wrong data for their problem</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They can’t extract signal from noise</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Data is incomplete, fields missing</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Clients don’t always control the datasets they have</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Gathering new data can be expensive</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80% of all work on AI solutions is processing data: ETL</a:t>
            </a:r>
            <a:endParaRPr sz="24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Shape 179"/>
          <p:cNvSpPr txBox="1"/>
          <p:nvPr/>
        </p:nvSpPr>
        <p:spPr>
          <a:xfrm>
            <a:off x="869375" y="1593025"/>
            <a:ext cx="10227900" cy="25926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THE TOP TECH COMPANIES </a:t>
            </a:r>
            <a:endParaRPr b="1" sz="5400">
              <a:solidFill>
                <a:srgbClr val="1A2949"/>
              </a:solidFill>
            </a:endParaRPr>
          </a:p>
          <a:p>
            <a:pPr indent="0" lvl="0" marL="0" marR="0" rtl="0" algn="ctr">
              <a:spcBef>
                <a:spcPts val="0"/>
              </a:spcBef>
              <a:spcAft>
                <a:spcPts val="0"/>
              </a:spcAft>
              <a:buNone/>
            </a:pPr>
            <a:r>
              <a:rPr b="1" lang="en-US" sz="5400">
                <a:solidFill>
                  <a:srgbClr val="1A2949"/>
                </a:solidFill>
              </a:rPr>
              <a:t>USE DEEP LEARNING</a:t>
            </a:r>
            <a:endParaRPr b="1" sz="5400">
              <a:solidFill>
                <a:srgbClr val="1A2949"/>
              </a:solidFill>
            </a:endParaRPr>
          </a:p>
          <a:p>
            <a:pPr indent="0" lvl="0" marL="0" marR="0" rtl="0" algn="l">
              <a:spcBef>
                <a:spcPts val="0"/>
              </a:spcBef>
              <a:spcAft>
                <a:spcPts val="0"/>
              </a:spcAft>
              <a:buNone/>
            </a:pPr>
            <a:r>
              <a:t/>
            </a:r>
            <a:endParaRPr b="1" sz="4000">
              <a:solidFill>
                <a:srgbClr val="1A2949"/>
              </a:solidFill>
            </a:endParaRPr>
          </a:p>
          <a:p>
            <a:pPr indent="-482600" lvl="0" marL="3657600" marR="0" rtl="0" algn="l">
              <a:spcBef>
                <a:spcPts val="0"/>
              </a:spcBef>
              <a:spcAft>
                <a:spcPts val="0"/>
              </a:spcAft>
              <a:buClr>
                <a:srgbClr val="1A2949"/>
              </a:buClr>
              <a:buSzPts val="4000"/>
              <a:buChar char="●"/>
            </a:pPr>
            <a:r>
              <a:rPr b="1" lang="en-US" sz="4000">
                <a:solidFill>
                  <a:srgbClr val="1A2949"/>
                </a:solidFill>
              </a:rPr>
              <a:t>Google</a:t>
            </a:r>
            <a:endParaRPr b="1" sz="4000">
              <a:solidFill>
                <a:srgbClr val="1A2949"/>
              </a:solidFill>
            </a:endParaRPr>
          </a:p>
          <a:p>
            <a:pPr indent="-482600" lvl="0" marL="3657600" marR="0" rtl="0" algn="l">
              <a:spcBef>
                <a:spcPts val="0"/>
              </a:spcBef>
              <a:spcAft>
                <a:spcPts val="0"/>
              </a:spcAft>
              <a:buClr>
                <a:srgbClr val="1A2949"/>
              </a:buClr>
              <a:buSzPts val="4000"/>
              <a:buChar char="●"/>
            </a:pPr>
            <a:r>
              <a:rPr b="1" lang="en-US" sz="4000">
                <a:solidFill>
                  <a:srgbClr val="1A2949"/>
                </a:solidFill>
              </a:rPr>
              <a:t>Facebook</a:t>
            </a:r>
            <a:endParaRPr b="1" sz="4000">
              <a:solidFill>
                <a:srgbClr val="1A2949"/>
              </a:solidFill>
            </a:endParaRPr>
          </a:p>
          <a:p>
            <a:pPr indent="-482600" lvl="0" marL="3657600" marR="0" rtl="0" algn="l">
              <a:spcBef>
                <a:spcPts val="0"/>
              </a:spcBef>
              <a:spcAft>
                <a:spcPts val="0"/>
              </a:spcAft>
              <a:buClr>
                <a:srgbClr val="1A2949"/>
              </a:buClr>
              <a:buSzPts val="4000"/>
              <a:buChar char="●"/>
            </a:pPr>
            <a:r>
              <a:rPr b="1" lang="en-US" sz="4000">
                <a:solidFill>
                  <a:srgbClr val="1A2949"/>
                </a:solidFill>
              </a:rPr>
              <a:t>Amazon</a:t>
            </a:r>
            <a:endParaRPr b="1" sz="4000">
              <a:solidFill>
                <a:srgbClr val="1A2949"/>
              </a:solidFill>
            </a:endParaRPr>
          </a:p>
          <a:p>
            <a:pPr indent="-482600" lvl="0" marL="3657600" marR="0" rtl="0" algn="l">
              <a:spcBef>
                <a:spcPts val="0"/>
              </a:spcBef>
              <a:spcAft>
                <a:spcPts val="0"/>
              </a:spcAft>
              <a:buClr>
                <a:srgbClr val="1A2949"/>
              </a:buClr>
              <a:buSzPts val="4000"/>
              <a:buChar char="●"/>
            </a:pPr>
            <a:r>
              <a:rPr b="1" lang="en-US" sz="4000">
                <a:solidFill>
                  <a:srgbClr val="1A2949"/>
                </a:solidFill>
              </a:rPr>
              <a:t>Microsoft</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Shape 352"/>
          <p:cNvSpPr txBox="1"/>
          <p:nvPr/>
        </p:nvSpPr>
        <p:spPr>
          <a:xfrm>
            <a:off x="869375" y="1593025"/>
            <a:ext cx="9845700" cy="2592600"/>
          </a:xfrm>
          <a:prstGeom prst="rect">
            <a:avLst/>
          </a:prstGeom>
          <a:noFill/>
          <a:ln>
            <a:noFill/>
          </a:ln>
        </p:spPr>
        <p:txBody>
          <a:bodyPr anchorCtr="0" anchor="t" bIns="36575" lIns="73150" spcFirstLastPara="1" rIns="73150" wrap="square" tIns="36575">
            <a:noAutofit/>
          </a:bodyPr>
          <a:lstStyle/>
          <a:p>
            <a:pPr indent="0" lvl="0" marL="0" rtl="0">
              <a:lnSpc>
                <a:spcPct val="115000"/>
              </a:lnSpc>
              <a:spcBef>
                <a:spcPts val="0"/>
              </a:spcBef>
              <a:spcAft>
                <a:spcPts val="0"/>
              </a:spcAft>
              <a:buNone/>
            </a:pPr>
            <a:r>
              <a:rPr b="1" lang="en-US" sz="2400">
                <a:solidFill>
                  <a:schemeClr val="dk1"/>
                </a:solidFill>
              </a:rPr>
              <a:t>DATA SOLUTION</a:t>
            </a:r>
            <a:endParaRPr b="1"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Skymind’s open-source tool </a:t>
            </a:r>
            <a:r>
              <a:rPr lang="en-US" sz="2400" u="sng">
                <a:solidFill>
                  <a:schemeClr val="hlink"/>
                </a:solidFill>
                <a:hlinkClick r:id="rId3"/>
              </a:rPr>
              <a:t>DataVec</a:t>
            </a:r>
            <a:r>
              <a:rPr lang="en-US" sz="2400">
                <a:solidFill>
                  <a:schemeClr val="dk1"/>
                </a:solidFill>
              </a:rPr>
              <a:t> accelerates ETL</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Free, open-source library (Trifacta for binary data)</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Reusable data pipelines, not one-off, ad hoc code</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Scheduled automation of data pre-processing</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Skymind’s experienced field team advises clients on</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Gathering better data</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Cleaning and labeling data</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Moving and storing data at scale</a:t>
            </a:r>
            <a:endParaRPr sz="2400">
              <a:solidFill>
                <a:schemeClr val="dk1"/>
              </a:solidFill>
            </a:endParaRPr>
          </a:p>
          <a:p>
            <a:pPr indent="0" lvl="0" marL="0" rtl="0">
              <a:lnSpc>
                <a:spcPct val="115000"/>
              </a:lnSpc>
              <a:spcBef>
                <a:spcPts val="0"/>
              </a:spcBef>
              <a:spcAft>
                <a:spcPts val="0"/>
              </a:spcAft>
              <a:buNone/>
            </a:pPr>
            <a:r>
              <a:t/>
            </a:r>
            <a:endParaRPr sz="24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Shape 357"/>
          <p:cNvSpPr txBox="1"/>
          <p:nvPr/>
        </p:nvSpPr>
        <p:spPr>
          <a:xfrm>
            <a:off x="869375" y="1593025"/>
            <a:ext cx="9845700" cy="2592600"/>
          </a:xfrm>
          <a:prstGeom prst="rect">
            <a:avLst/>
          </a:prstGeom>
          <a:noFill/>
          <a:ln>
            <a:noFill/>
          </a:ln>
        </p:spPr>
        <p:txBody>
          <a:bodyPr anchorCtr="0" anchor="t" bIns="36575" lIns="73150" spcFirstLastPara="1" rIns="73150" wrap="square" tIns="36575">
            <a:noAutofit/>
          </a:bodyPr>
          <a:lstStyle/>
          <a:p>
            <a:pPr indent="0" lvl="0" marL="0" rtl="0">
              <a:lnSpc>
                <a:spcPct val="115000"/>
              </a:lnSpc>
              <a:spcBef>
                <a:spcPts val="0"/>
              </a:spcBef>
              <a:spcAft>
                <a:spcPts val="0"/>
              </a:spcAft>
              <a:buNone/>
            </a:pPr>
            <a:r>
              <a:rPr b="1" lang="en-US" sz="2400">
                <a:solidFill>
                  <a:schemeClr val="dk1"/>
                </a:solidFill>
              </a:rPr>
              <a:t>INFRASTRUCTURE PROBLEM</a:t>
            </a:r>
            <a:endParaRPr b="1"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Traditional chips like CPUs are not designed for AI workloads</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Neural network training can take weeks</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Data scientists are valuable, and wasting their time is expensive</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GPUs accelerate neural net training, but most organizations don’t know how to plug GPUs into the big data stack</a:t>
            </a:r>
            <a:endParaRPr sz="2400">
              <a:solidFill>
                <a:schemeClr val="dk1"/>
              </a:solidFill>
            </a:endParaRPr>
          </a:p>
          <a:p>
            <a:pPr indent="0" lvl="0" marL="0" rtl="0">
              <a:lnSpc>
                <a:spcPct val="115000"/>
              </a:lnSpc>
              <a:spcBef>
                <a:spcPts val="0"/>
              </a:spcBef>
              <a:spcAft>
                <a:spcPts val="0"/>
              </a:spcAft>
              <a:buNone/>
            </a:pPr>
            <a:r>
              <a:t/>
            </a:r>
            <a:endParaRPr sz="24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Shape 362"/>
          <p:cNvSpPr txBox="1"/>
          <p:nvPr/>
        </p:nvSpPr>
        <p:spPr>
          <a:xfrm>
            <a:off x="869375" y="1593025"/>
            <a:ext cx="9845700" cy="2592600"/>
          </a:xfrm>
          <a:prstGeom prst="rect">
            <a:avLst/>
          </a:prstGeom>
          <a:noFill/>
          <a:ln>
            <a:noFill/>
          </a:ln>
        </p:spPr>
        <p:txBody>
          <a:bodyPr anchorCtr="0" anchor="t" bIns="36575" lIns="73150" spcFirstLastPara="1" rIns="73150" wrap="square" tIns="36575">
            <a:noAutofit/>
          </a:bodyPr>
          <a:lstStyle/>
          <a:p>
            <a:pPr indent="0" lvl="0" marL="0" rtl="0">
              <a:lnSpc>
                <a:spcPct val="115000"/>
              </a:lnSpc>
              <a:spcBef>
                <a:spcPts val="0"/>
              </a:spcBef>
              <a:spcAft>
                <a:spcPts val="0"/>
              </a:spcAft>
              <a:buNone/>
            </a:pPr>
            <a:r>
              <a:rPr b="1" lang="en-US" sz="2400">
                <a:solidFill>
                  <a:schemeClr val="dk1"/>
                </a:solidFill>
              </a:rPr>
              <a:t>INFRASTRUCTURE SOLUTION</a:t>
            </a:r>
            <a:endParaRPr b="1"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Skymind’s Platform scales on GPUs</a:t>
            </a:r>
            <a:endParaRPr sz="2400">
              <a:solidFill>
                <a:schemeClr val="dk1"/>
              </a:solidFill>
            </a:endParaRPr>
          </a:p>
          <a:p>
            <a:pPr indent="-381000" lvl="1" marL="914400" rtl="0">
              <a:lnSpc>
                <a:spcPct val="115000"/>
              </a:lnSpc>
              <a:spcBef>
                <a:spcPts val="0"/>
              </a:spcBef>
              <a:spcAft>
                <a:spcPts val="0"/>
              </a:spcAft>
              <a:buClr>
                <a:schemeClr val="dk1"/>
              </a:buClr>
              <a:buSzPts val="2400"/>
              <a:buChar char="○"/>
            </a:pPr>
            <a:r>
              <a:rPr lang="en-US" sz="2400">
                <a:solidFill>
                  <a:schemeClr val="dk1"/>
                </a:solidFill>
              </a:rPr>
              <a:t>Multi-GPU clusters significantly accelerate time to insight</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Skymind plugs multi-GPU clusters into Hadoop, Spark, Kafka and other storage and streaming tool efficiently</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Skymind gives data scientists a cluster-aware notebook and ML environment that reduces the complexity of their workflow</a:t>
            </a:r>
            <a:endParaRPr sz="2400">
              <a:solidFill>
                <a:schemeClr val="dk1"/>
              </a:solidFill>
            </a:endParaRPr>
          </a:p>
          <a:p>
            <a:pPr indent="-381000" lvl="0" marL="457200" rtl="0">
              <a:lnSpc>
                <a:spcPct val="115000"/>
              </a:lnSpc>
              <a:spcBef>
                <a:spcPts val="0"/>
              </a:spcBef>
              <a:spcAft>
                <a:spcPts val="0"/>
              </a:spcAft>
              <a:buClr>
                <a:schemeClr val="dk1"/>
              </a:buClr>
              <a:buSzPts val="2400"/>
              <a:buChar char="●"/>
            </a:pPr>
            <a:r>
              <a:rPr lang="en-US" sz="2400">
                <a:solidFill>
                  <a:schemeClr val="dk1"/>
                </a:solidFill>
              </a:rPr>
              <a:t>Skymind’s tools deploy on-prem, in the public cloud, and hybrid</a:t>
            </a:r>
            <a:endParaRPr sz="2400">
              <a:solidFill>
                <a:schemeClr val="dk1"/>
              </a:solidFill>
            </a:endParaRPr>
          </a:p>
          <a:p>
            <a:pPr indent="0" lvl="0" marL="0" rtl="0">
              <a:lnSpc>
                <a:spcPct val="115000"/>
              </a:lnSpc>
              <a:spcBef>
                <a:spcPts val="0"/>
              </a:spcBef>
              <a:spcAft>
                <a:spcPts val="0"/>
              </a:spcAft>
              <a:buNone/>
            </a:pPr>
            <a:r>
              <a:t/>
            </a:r>
            <a:endParaRPr sz="240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pic>
        <p:nvPicPr>
          <p:cNvPr id="368" name="Shape 368"/>
          <p:cNvPicPr preferRelativeResize="0"/>
          <p:nvPr/>
        </p:nvPicPr>
        <p:blipFill>
          <a:blip r:embed="rId3">
            <a:alphaModFix/>
          </a:blip>
          <a:stretch>
            <a:fillRect/>
          </a:stretch>
        </p:blipFill>
        <p:spPr>
          <a:xfrm>
            <a:off x="1652588" y="989450"/>
            <a:ext cx="8886825" cy="54197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Shape 373"/>
          <p:cNvSpPr txBox="1"/>
          <p:nvPr/>
        </p:nvSpPr>
        <p:spPr>
          <a:xfrm>
            <a:off x="686625" y="865825"/>
            <a:ext cx="7708800" cy="899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2400"/>
              <a:t>MAJOR DEEP LEARNING LIBRARIES COMPARED</a:t>
            </a:r>
            <a:endParaRPr b="1" sz="2400"/>
          </a:p>
        </p:txBody>
      </p:sp>
      <p:pic>
        <p:nvPicPr>
          <p:cNvPr id="374" name="Shape 374"/>
          <p:cNvPicPr preferRelativeResize="0"/>
          <p:nvPr/>
        </p:nvPicPr>
        <p:blipFill>
          <a:blip r:embed="rId3">
            <a:alphaModFix/>
          </a:blip>
          <a:stretch>
            <a:fillRect/>
          </a:stretch>
        </p:blipFill>
        <p:spPr>
          <a:xfrm>
            <a:off x="777275" y="1364225"/>
            <a:ext cx="9122700" cy="534780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8" name="Shape 378"/>
        <p:cNvGrpSpPr/>
        <p:nvPr/>
      </p:nvGrpSpPr>
      <p:grpSpPr>
        <a:xfrm>
          <a:off x="0" y="0"/>
          <a:ext cx="0" cy="0"/>
          <a:chOff x="0" y="0"/>
          <a:chExt cx="0" cy="0"/>
        </a:xfrm>
      </p:grpSpPr>
      <p:sp>
        <p:nvSpPr>
          <p:cNvPr id="379" name="Shape 379"/>
          <p:cNvSpPr txBox="1"/>
          <p:nvPr/>
        </p:nvSpPr>
        <p:spPr>
          <a:xfrm>
            <a:off x="4218148" y="2869506"/>
            <a:ext cx="3755700" cy="1119000"/>
          </a:xfrm>
          <a:prstGeom prst="rect">
            <a:avLst/>
          </a:prstGeom>
          <a:noFill/>
          <a:ln>
            <a:noFill/>
          </a:ln>
        </p:spPr>
        <p:txBody>
          <a:bodyPr anchorCtr="0" anchor="t" bIns="36575" lIns="73150" spcFirstLastPara="1" rIns="73150" wrap="square" tIns="36575">
            <a:noAutofit/>
          </a:bodyPr>
          <a:lstStyle/>
          <a:p>
            <a:pPr indent="0" lvl="0" marL="0" marR="0" rtl="0" algn="l">
              <a:spcBef>
                <a:spcPts val="100"/>
              </a:spcBef>
              <a:spcAft>
                <a:spcPts val="0"/>
              </a:spcAft>
              <a:buNone/>
            </a:pPr>
            <a:r>
              <a:rPr b="1" lang="en-US" sz="5400">
                <a:solidFill>
                  <a:srgbClr val="1A2949"/>
                </a:solidFill>
              </a:rPr>
              <a:t>PRODUCT</a:t>
            </a:r>
            <a:endParaRPr b="1" sz="4000">
              <a:solidFill>
                <a:srgbClr val="1A2949"/>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sp>
        <p:nvSpPr>
          <p:cNvPr id="384" name="Shape 384"/>
          <p:cNvSpPr txBox="1"/>
          <p:nvPr/>
        </p:nvSpPr>
        <p:spPr>
          <a:xfrm>
            <a:off x="1600822" y="1419135"/>
            <a:ext cx="9831300" cy="2790000"/>
          </a:xfrm>
          <a:prstGeom prst="rect">
            <a:avLst/>
          </a:prstGeom>
          <a:noFill/>
          <a:ln>
            <a:noFill/>
          </a:ln>
        </p:spPr>
        <p:txBody>
          <a:bodyPr anchorCtr="0" anchor="t" bIns="36575" lIns="73150" spcFirstLastPara="1" rIns="73150" wrap="square" tIns="36575">
            <a:noAutofit/>
          </a:bodyPr>
          <a:lstStyle/>
          <a:p>
            <a:pPr indent="0" lvl="0" marL="0" marR="0" rtl="0" algn="l">
              <a:spcBef>
                <a:spcPts val="0"/>
              </a:spcBef>
              <a:spcAft>
                <a:spcPts val="0"/>
              </a:spcAft>
              <a:buNone/>
            </a:pPr>
            <a:r>
              <a:rPr b="1" lang="en-US" sz="5400">
                <a:solidFill>
                  <a:srgbClr val="1A2949"/>
                </a:solidFill>
              </a:rPr>
              <a:t>SKYMIND</a:t>
            </a:r>
            <a:r>
              <a:rPr b="1" lang="en-US" sz="5400">
                <a:solidFill>
                  <a:srgbClr val="1A2949"/>
                </a:solidFill>
              </a:rPr>
              <a:t> BUILT</a:t>
            </a:r>
            <a:endParaRPr b="1" sz="5400">
              <a:solidFill>
                <a:srgbClr val="1A2949"/>
              </a:solidFill>
            </a:endParaRPr>
          </a:p>
          <a:p>
            <a:pPr indent="0" lvl="0" marL="0" marR="0" rtl="0" algn="l">
              <a:spcBef>
                <a:spcPts val="0"/>
              </a:spcBef>
              <a:spcAft>
                <a:spcPts val="0"/>
              </a:spcAft>
              <a:buNone/>
            </a:pPr>
            <a:r>
              <a:rPr b="1" i="0" lang="en-US" sz="5400" u="none" cap="none" strike="noStrike">
                <a:solidFill>
                  <a:srgbClr val="1A2949"/>
                </a:solidFill>
                <a:latin typeface="Arial"/>
                <a:ea typeface="Arial"/>
                <a:cs typeface="Arial"/>
                <a:sym typeface="Arial"/>
              </a:rPr>
              <a:t>DEEPLEARNING4J</a:t>
            </a:r>
            <a:endParaRPr/>
          </a:p>
          <a:p>
            <a:pPr indent="0" lvl="0" marL="0" marR="0" rtl="0" algn="l">
              <a:spcBef>
                <a:spcPts val="100"/>
              </a:spcBef>
              <a:spcAft>
                <a:spcPts val="0"/>
              </a:spcAft>
              <a:buNone/>
            </a:pPr>
            <a:r>
              <a:t/>
            </a:r>
            <a:endParaRPr b="1" sz="4000">
              <a:solidFill>
                <a:srgbClr val="1A2949"/>
              </a:solidFill>
            </a:endParaRPr>
          </a:p>
          <a:p>
            <a:pPr indent="0" lvl="0" marL="0" marR="0" rtl="0" algn="l">
              <a:spcBef>
                <a:spcPts val="100"/>
              </a:spcBef>
              <a:spcAft>
                <a:spcPts val="0"/>
              </a:spcAft>
              <a:buNone/>
            </a:pPr>
            <a:r>
              <a:rPr b="1" i="0" lang="en-US" sz="4000" u="none" cap="none" strike="noStrike">
                <a:solidFill>
                  <a:srgbClr val="1A2949"/>
                </a:solidFill>
                <a:latin typeface="Arial"/>
                <a:ea typeface="Arial"/>
                <a:cs typeface="Arial"/>
                <a:sym typeface="Arial"/>
              </a:rPr>
              <a:t>THE MOST WIDELY USE</a:t>
            </a:r>
            <a:r>
              <a:rPr b="1" lang="en-US" sz="4000">
                <a:solidFill>
                  <a:srgbClr val="1A2949"/>
                </a:solidFill>
              </a:rPr>
              <a:t>D AI </a:t>
            </a:r>
            <a:r>
              <a:rPr b="1" i="0" lang="en-US" sz="4000" u="none" cap="none" strike="noStrike">
                <a:solidFill>
                  <a:srgbClr val="1A2949"/>
                </a:solidFill>
                <a:latin typeface="Arial"/>
                <a:ea typeface="Arial"/>
                <a:cs typeface="Arial"/>
                <a:sym typeface="Arial"/>
              </a:rPr>
              <a:t>FRAMEWOR</a:t>
            </a:r>
            <a:r>
              <a:rPr b="1" lang="en-US" sz="4000">
                <a:solidFill>
                  <a:srgbClr val="1A2949"/>
                </a:solidFill>
              </a:rPr>
              <a:t>K </a:t>
            </a:r>
            <a:r>
              <a:rPr b="1" i="0" lang="en-US" sz="4000" u="none" cap="none" strike="noStrike">
                <a:solidFill>
                  <a:srgbClr val="1A2949"/>
                </a:solidFill>
                <a:latin typeface="Arial"/>
                <a:ea typeface="Arial"/>
                <a:cs typeface="Arial"/>
                <a:sym typeface="Arial"/>
              </a:rPr>
              <a:t>FOR JAVA</a:t>
            </a:r>
            <a:endParaRPr b="1" sz="4000">
              <a:solidFill>
                <a:srgbClr val="1A2949"/>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Shape 389"/>
          <p:cNvSpPr txBox="1"/>
          <p:nvPr/>
        </p:nvSpPr>
        <p:spPr>
          <a:xfrm>
            <a:off x="293675" y="1419125"/>
            <a:ext cx="5612100" cy="1727400"/>
          </a:xfrm>
          <a:prstGeom prst="rect">
            <a:avLst/>
          </a:prstGeom>
          <a:noFill/>
          <a:ln>
            <a:noFill/>
          </a:ln>
        </p:spPr>
        <p:txBody>
          <a:bodyPr anchorCtr="0" anchor="t" bIns="36575" lIns="73150" spcFirstLastPara="1" rIns="73150" wrap="square" tIns="36575">
            <a:noAutofit/>
          </a:bodyPr>
          <a:lstStyle/>
          <a:p>
            <a:pPr indent="0" lvl="0" marL="0" marR="0" rtl="0" algn="l">
              <a:spcBef>
                <a:spcPts val="0"/>
              </a:spcBef>
              <a:spcAft>
                <a:spcPts val="0"/>
              </a:spcAft>
              <a:buNone/>
            </a:pPr>
            <a:r>
              <a:rPr b="1" lang="en-US" sz="5400">
                <a:solidFill>
                  <a:srgbClr val="1A2949"/>
                </a:solidFill>
              </a:rPr>
              <a:t>ACCELERATED </a:t>
            </a:r>
            <a:r>
              <a:rPr b="1" lang="en-US" sz="5400">
                <a:solidFill>
                  <a:srgbClr val="1A2949"/>
                </a:solidFill>
              </a:rPr>
              <a:t>HARDWARE</a:t>
            </a:r>
            <a:endParaRPr b="1" sz="5400">
              <a:solidFill>
                <a:srgbClr val="1A2949"/>
              </a:solidFill>
            </a:endParaRPr>
          </a:p>
        </p:txBody>
      </p:sp>
      <p:pic>
        <p:nvPicPr>
          <p:cNvPr id="390" name="Shape 390"/>
          <p:cNvPicPr preferRelativeResize="0"/>
          <p:nvPr/>
        </p:nvPicPr>
        <p:blipFill>
          <a:blip r:embed="rId3">
            <a:alphaModFix/>
          </a:blip>
          <a:stretch>
            <a:fillRect/>
          </a:stretch>
        </p:blipFill>
        <p:spPr>
          <a:xfrm>
            <a:off x="5159141" y="3222724"/>
            <a:ext cx="1885373" cy="1305921"/>
          </a:xfrm>
          <a:prstGeom prst="rect">
            <a:avLst/>
          </a:prstGeom>
          <a:noFill/>
          <a:ln>
            <a:noFill/>
          </a:ln>
        </p:spPr>
      </p:pic>
      <p:sp>
        <p:nvSpPr>
          <p:cNvPr id="391" name="Shape 391"/>
          <p:cNvSpPr txBox="1"/>
          <p:nvPr/>
        </p:nvSpPr>
        <p:spPr>
          <a:xfrm>
            <a:off x="4447637" y="5345348"/>
            <a:ext cx="3308400" cy="573600"/>
          </a:xfrm>
          <a:prstGeom prst="rect">
            <a:avLst/>
          </a:prstGeom>
          <a:noFill/>
          <a:ln>
            <a:noFill/>
          </a:ln>
        </p:spPr>
        <p:txBody>
          <a:bodyPr anchorCtr="0" anchor="t" bIns="36575" lIns="73150" spcFirstLastPara="1" rIns="73150" wrap="square" tIns="36575">
            <a:noAutofit/>
          </a:bodyPr>
          <a:lstStyle/>
          <a:p>
            <a:pPr indent="0" lvl="0" marL="0" marR="0" rtl="0" algn="ctr">
              <a:spcBef>
                <a:spcPts val="100"/>
              </a:spcBef>
              <a:spcAft>
                <a:spcPts val="0"/>
              </a:spcAft>
              <a:buNone/>
            </a:pPr>
            <a:r>
              <a:rPr b="1" lang="en-US" sz="1800">
                <a:solidFill>
                  <a:srgbClr val="1A2949"/>
                </a:solidFill>
              </a:rPr>
              <a:t>SPARK</a:t>
            </a:r>
            <a:endParaRPr b="1" sz="1800">
              <a:solidFill>
                <a:srgbClr val="1A2949"/>
              </a:solidFill>
            </a:endParaRPr>
          </a:p>
        </p:txBody>
      </p:sp>
      <p:cxnSp>
        <p:nvCxnSpPr>
          <p:cNvPr id="392" name="Shape 392"/>
          <p:cNvCxnSpPr/>
          <p:nvPr/>
        </p:nvCxnSpPr>
        <p:spPr>
          <a:xfrm>
            <a:off x="4447637" y="5817084"/>
            <a:ext cx="3308400" cy="0"/>
          </a:xfrm>
          <a:prstGeom prst="straightConnector1">
            <a:avLst/>
          </a:prstGeom>
          <a:noFill/>
          <a:ln cap="flat" cmpd="sng" w="19050">
            <a:solidFill>
              <a:schemeClr val="dk2"/>
            </a:solidFill>
            <a:prstDash val="solid"/>
            <a:round/>
            <a:headEnd len="med" w="med" type="none"/>
            <a:tailEnd len="med" w="med" type="none"/>
          </a:ln>
        </p:spPr>
      </p:cxnSp>
      <p:cxnSp>
        <p:nvCxnSpPr>
          <p:cNvPr id="393" name="Shape 393"/>
          <p:cNvCxnSpPr/>
          <p:nvPr/>
        </p:nvCxnSpPr>
        <p:spPr>
          <a:xfrm>
            <a:off x="4435851" y="5334071"/>
            <a:ext cx="0" cy="483000"/>
          </a:xfrm>
          <a:prstGeom prst="straightConnector1">
            <a:avLst/>
          </a:prstGeom>
          <a:noFill/>
          <a:ln cap="flat" cmpd="sng" w="19050">
            <a:solidFill>
              <a:schemeClr val="dk2"/>
            </a:solidFill>
            <a:prstDash val="solid"/>
            <a:round/>
            <a:headEnd len="med" w="med" type="none"/>
            <a:tailEnd len="med" w="med" type="none"/>
          </a:ln>
        </p:spPr>
      </p:cxnSp>
      <p:cxnSp>
        <p:nvCxnSpPr>
          <p:cNvPr id="394" name="Shape 394"/>
          <p:cNvCxnSpPr/>
          <p:nvPr/>
        </p:nvCxnSpPr>
        <p:spPr>
          <a:xfrm>
            <a:off x="7756151" y="5334071"/>
            <a:ext cx="0" cy="483000"/>
          </a:xfrm>
          <a:prstGeom prst="straightConnector1">
            <a:avLst/>
          </a:prstGeom>
          <a:noFill/>
          <a:ln cap="flat" cmpd="sng" w="19050">
            <a:solidFill>
              <a:schemeClr val="dk2"/>
            </a:solidFill>
            <a:prstDash val="solid"/>
            <a:round/>
            <a:headEnd len="med" w="med" type="none"/>
            <a:tailEnd len="med" w="med" type="none"/>
          </a:ln>
        </p:spPr>
      </p:cxnSp>
      <p:sp>
        <p:nvSpPr>
          <p:cNvPr id="395" name="Shape 395"/>
          <p:cNvSpPr txBox="1"/>
          <p:nvPr/>
        </p:nvSpPr>
        <p:spPr>
          <a:xfrm>
            <a:off x="6727150" y="1419125"/>
            <a:ext cx="5464800" cy="1727400"/>
          </a:xfrm>
          <a:prstGeom prst="rect">
            <a:avLst/>
          </a:prstGeom>
          <a:noFill/>
          <a:ln>
            <a:noFill/>
          </a:ln>
        </p:spPr>
        <p:txBody>
          <a:bodyPr anchorCtr="0" anchor="t" bIns="36575" lIns="73150" spcFirstLastPara="1" rIns="73150" wrap="square" tIns="36575">
            <a:noAutofit/>
          </a:bodyPr>
          <a:lstStyle/>
          <a:p>
            <a:pPr indent="0" lvl="0" marL="0" marR="0" rtl="0" algn="l">
              <a:spcBef>
                <a:spcPts val="0"/>
              </a:spcBef>
              <a:spcAft>
                <a:spcPts val="0"/>
              </a:spcAft>
              <a:buClr>
                <a:schemeClr val="dk1"/>
              </a:buClr>
              <a:buSzPts val="1100"/>
              <a:buFont typeface="Arial"/>
              <a:buNone/>
            </a:pPr>
            <a:r>
              <a:rPr b="1" lang="en-US" sz="5400">
                <a:solidFill>
                  <a:srgbClr val="1A2949"/>
                </a:solidFill>
              </a:rPr>
              <a:t>PRODUCTION </a:t>
            </a:r>
            <a:endParaRPr b="1" sz="5400">
              <a:solidFill>
                <a:srgbClr val="1A2949"/>
              </a:solidFill>
            </a:endParaRPr>
          </a:p>
          <a:p>
            <a:pPr indent="0" lvl="0" marL="0" marR="0" rtl="0" algn="l">
              <a:spcBef>
                <a:spcPts val="0"/>
              </a:spcBef>
              <a:spcAft>
                <a:spcPts val="0"/>
              </a:spcAft>
              <a:buSzPts val="1100"/>
              <a:buNone/>
            </a:pPr>
            <a:r>
              <a:rPr b="1" lang="en-US" sz="5400">
                <a:solidFill>
                  <a:srgbClr val="1A2949"/>
                </a:solidFill>
              </a:rPr>
              <a:t>JVM STACK</a:t>
            </a:r>
            <a:endParaRPr b="1" sz="5400">
              <a:solidFill>
                <a:srgbClr val="1A2949"/>
              </a:solidFill>
            </a:endParaRPr>
          </a:p>
        </p:txBody>
      </p:sp>
      <p:sp>
        <p:nvSpPr>
          <p:cNvPr id="396" name="Shape 396"/>
          <p:cNvSpPr txBox="1"/>
          <p:nvPr/>
        </p:nvSpPr>
        <p:spPr>
          <a:xfrm>
            <a:off x="5980913" y="1808675"/>
            <a:ext cx="594900" cy="948300"/>
          </a:xfrm>
          <a:prstGeom prst="rect">
            <a:avLst/>
          </a:prstGeom>
          <a:noFill/>
          <a:ln>
            <a:noFill/>
          </a:ln>
        </p:spPr>
        <p:txBody>
          <a:bodyPr anchorCtr="0" anchor="t" bIns="36575" lIns="73150" spcFirstLastPara="1" rIns="73150" wrap="square" tIns="36575">
            <a:noAutofit/>
          </a:bodyPr>
          <a:lstStyle/>
          <a:p>
            <a:pPr indent="0" lvl="0" marL="0" marR="0" rtl="0" algn="l">
              <a:spcBef>
                <a:spcPts val="0"/>
              </a:spcBef>
              <a:spcAft>
                <a:spcPts val="0"/>
              </a:spcAft>
              <a:buNone/>
            </a:pPr>
            <a:r>
              <a:rPr b="1" lang="en-US" sz="5400">
                <a:solidFill>
                  <a:srgbClr val="1A2949"/>
                </a:solidFill>
              </a:rPr>
              <a:t>+</a:t>
            </a:r>
            <a:endParaRPr b="1" sz="5400">
              <a:solidFill>
                <a:srgbClr val="1A2949"/>
              </a:solidFill>
            </a:endParaRPr>
          </a:p>
        </p:txBody>
      </p:sp>
      <p:sp>
        <p:nvSpPr>
          <p:cNvPr id="397" name="Shape 397"/>
          <p:cNvSpPr txBox="1"/>
          <p:nvPr/>
        </p:nvSpPr>
        <p:spPr>
          <a:xfrm>
            <a:off x="4447637" y="4675823"/>
            <a:ext cx="3308400" cy="573600"/>
          </a:xfrm>
          <a:prstGeom prst="rect">
            <a:avLst/>
          </a:prstGeom>
          <a:noFill/>
          <a:ln>
            <a:noFill/>
          </a:ln>
        </p:spPr>
        <p:txBody>
          <a:bodyPr anchorCtr="0" anchor="t" bIns="36575" lIns="73150" spcFirstLastPara="1" rIns="73150" wrap="square" tIns="36575">
            <a:noAutofit/>
          </a:bodyPr>
          <a:lstStyle/>
          <a:p>
            <a:pPr indent="0" lvl="0" marL="0" marR="0" rtl="0" algn="ctr">
              <a:spcBef>
                <a:spcPts val="100"/>
              </a:spcBef>
              <a:spcAft>
                <a:spcPts val="0"/>
              </a:spcAft>
              <a:buNone/>
            </a:pPr>
            <a:r>
              <a:rPr b="1" lang="en-US" sz="1800">
                <a:solidFill>
                  <a:srgbClr val="1A2949"/>
                </a:solidFill>
              </a:rPr>
              <a:t>JAVACPP</a:t>
            </a:r>
            <a:endParaRPr b="1" sz="1800">
              <a:solidFill>
                <a:srgbClr val="1A2949"/>
              </a:solidFill>
            </a:endParaRPr>
          </a:p>
        </p:txBody>
      </p:sp>
      <p:cxnSp>
        <p:nvCxnSpPr>
          <p:cNvPr id="398" name="Shape 398"/>
          <p:cNvCxnSpPr/>
          <p:nvPr/>
        </p:nvCxnSpPr>
        <p:spPr>
          <a:xfrm>
            <a:off x="4447637" y="5147559"/>
            <a:ext cx="3308400" cy="0"/>
          </a:xfrm>
          <a:prstGeom prst="straightConnector1">
            <a:avLst/>
          </a:prstGeom>
          <a:noFill/>
          <a:ln cap="flat" cmpd="sng" w="19050">
            <a:solidFill>
              <a:schemeClr val="dk2"/>
            </a:solidFill>
            <a:prstDash val="solid"/>
            <a:round/>
            <a:headEnd len="med" w="med" type="none"/>
            <a:tailEnd len="med" w="med" type="none"/>
          </a:ln>
        </p:spPr>
      </p:cxnSp>
      <p:cxnSp>
        <p:nvCxnSpPr>
          <p:cNvPr id="399" name="Shape 399"/>
          <p:cNvCxnSpPr/>
          <p:nvPr/>
        </p:nvCxnSpPr>
        <p:spPr>
          <a:xfrm>
            <a:off x="4435851" y="4664546"/>
            <a:ext cx="0" cy="483000"/>
          </a:xfrm>
          <a:prstGeom prst="straightConnector1">
            <a:avLst/>
          </a:prstGeom>
          <a:noFill/>
          <a:ln cap="flat" cmpd="sng" w="19050">
            <a:solidFill>
              <a:schemeClr val="dk2"/>
            </a:solidFill>
            <a:prstDash val="solid"/>
            <a:round/>
            <a:headEnd len="med" w="med" type="none"/>
            <a:tailEnd len="med" w="med" type="none"/>
          </a:ln>
        </p:spPr>
      </p:cxnSp>
      <p:cxnSp>
        <p:nvCxnSpPr>
          <p:cNvPr id="400" name="Shape 400"/>
          <p:cNvCxnSpPr/>
          <p:nvPr/>
        </p:nvCxnSpPr>
        <p:spPr>
          <a:xfrm>
            <a:off x="7756151" y="4664546"/>
            <a:ext cx="0" cy="483000"/>
          </a:xfrm>
          <a:prstGeom prst="straightConnector1">
            <a:avLst/>
          </a:prstGeom>
          <a:noFill/>
          <a:ln cap="flat" cmpd="sng" w="19050">
            <a:solidFill>
              <a:schemeClr val="dk2"/>
            </a:solidFill>
            <a:prstDash val="solid"/>
            <a:round/>
            <a:headEnd len="med" w="med" type="none"/>
            <a:tailEnd len="med" w="med" type="none"/>
          </a:ln>
        </p:spPr>
      </p:cxnSp>
      <p:pic>
        <p:nvPicPr>
          <p:cNvPr id="401" name="Shape 401"/>
          <p:cNvPicPr preferRelativeResize="0"/>
          <p:nvPr/>
        </p:nvPicPr>
        <p:blipFill>
          <a:blip r:embed="rId4">
            <a:alphaModFix/>
          </a:blip>
          <a:stretch>
            <a:fillRect/>
          </a:stretch>
        </p:blipFill>
        <p:spPr>
          <a:xfrm>
            <a:off x="4207251" y="6098938"/>
            <a:ext cx="976431" cy="634836"/>
          </a:xfrm>
          <a:prstGeom prst="rect">
            <a:avLst/>
          </a:prstGeom>
          <a:noFill/>
          <a:ln>
            <a:noFill/>
          </a:ln>
        </p:spPr>
      </p:pic>
      <p:pic>
        <p:nvPicPr>
          <p:cNvPr id="402" name="Shape 402"/>
          <p:cNvPicPr preferRelativeResize="0"/>
          <p:nvPr/>
        </p:nvPicPr>
        <p:blipFill>
          <a:blip r:embed="rId5">
            <a:alphaModFix/>
          </a:blip>
          <a:stretch>
            <a:fillRect/>
          </a:stretch>
        </p:blipFill>
        <p:spPr>
          <a:xfrm>
            <a:off x="5191694" y="6071350"/>
            <a:ext cx="900581" cy="634825"/>
          </a:xfrm>
          <a:prstGeom prst="rect">
            <a:avLst/>
          </a:prstGeom>
          <a:noFill/>
          <a:ln>
            <a:noFill/>
          </a:ln>
        </p:spPr>
      </p:pic>
      <p:cxnSp>
        <p:nvCxnSpPr>
          <p:cNvPr id="403" name="Shape 403"/>
          <p:cNvCxnSpPr/>
          <p:nvPr/>
        </p:nvCxnSpPr>
        <p:spPr>
          <a:xfrm>
            <a:off x="6168475" y="6076013"/>
            <a:ext cx="0" cy="680700"/>
          </a:xfrm>
          <a:prstGeom prst="straightConnector1">
            <a:avLst/>
          </a:prstGeom>
          <a:noFill/>
          <a:ln cap="flat" cmpd="sng" w="9525">
            <a:solidFill>
              <a:schemeClr val="dk2"/>
            </a:solidFill>
            <a:prstDash val="solid"/>
            <a:round/>
            <a:headEnd len="med" w="med" type="none"/>
            <a:tailEnd len="med" w="med" type="none"/>
          </a:ln>
        </p:spPr>
      </p:cxnSp>
      <p:sp>
        <p:nvSpPr>
          <p:cNvPr id="404" name="Shape 404"/>
          <p:cNvSpPr txBox="1"/>
          <p:nvPr/>
        </p:nvSpPr>
        <p:spPr>
          <a:xfrm>
            <a:off x="6349425" y="6174875"/>
            <a:ext cx="695100" cy="483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algn="ctr">
              <a:spcBef>
                <a:spcPts val="0"/>
              </a:spcBef>
              <a:spcAft>
                <a:spcPts val="0"/>
              </a:spcAft>
              <a:buNone/>
            </a:pPr>
            <a:r>
              <a:rPr b="1" lang="en-US"/>
              <a:t>FPGA</a:t>
            </a:r>
            <a:endParaRPr b="1"/>
          </a:p>
        </p:txBody>
      </p:sp>
      <p:sp>
        <p:nvSpPr>
          <p:cNvPr id="405" name="Shape 405"/>
          <p:cNvSpPr txBox="1"/>
          <p:nvPr/>
        </p:nvSpPr>
        <p:spPr>
          <a:xfrm>
            <a:off x="7153275" y="6174875"/>
            <a:ext cx="695100" cy="483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US"/>
              <a:t>ARM</a:t>
            </a:r>
            <a:endParaRPr b="1"/>
          </a:p>
        </p:txBody>
      </p:sp>
      <p:sp>
        <p:nvSpPr>
          <p:cNvPr id="406" name="Shape 406"/>
          <p:cNvSpPr txBox="1"/>
          <p:nvPr/>
        </p:nvSpPr>
        <p:spPr>
          <a:xfrm>
            <a:off x="4570175" y="5817075"/>
            <a:ext cx="1234800" cy="3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a:t>Existing</a:t>
            </a:r>
            <a:endParaRPr b="1"/>
          </a:p>
        </p:txBody>
      </p:sp>
      <p:sp>
        <p:nvSpPr>
          <p:cNvPr id="407" name="Shape 407"/>
          <p:cNvSpPr txBox="1"/>
          <p:nvPr/>
        </p:nvSpPr>
        <p:spPr>
          <a:xfrm>
            <a:off x="6443500" y="5817075"/>
            <a:ext cx="1234800" cy="3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a:t>Planned</a:t>
            </a:r>
            <a:endParaRPr b="1"/>
          </a:p>
        </p:txBody>
      </p:sp>
      <p:sp>
        <p:nvSpPr>
          <p:cNvPr id="408" name="Shape 408"/>
          <p:cNvSpPr txBox="1"/>
          <p:nvPr/>
        </p:nvSpPr>
        <p:spPr>
          <a:xfrm>
            <a:off x="7728525" y="6147263"/>
            <a:ext cx="695100" cy="48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a:t>...</a:t>
            </a:r>
            <a:endParaRPr b="1"/>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Shape 413"/>
          <p:cNvSpPr txBox="1"/>
          <p:nvPr/>
        </p:nvSpPr>
        <p:spPr>
          <a:xfrm>
            <a:off x="579031" y="878400"/>
            <a:ext cx="111720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1A2949"/>
                </a:solidFill>
              </a:rPr>
              <a:t>KEY INTEGRATIONS: SPARK, MESOS, KAFKA &amp; HADOOP</a:t>
            </a:r>
            <a:endParaRPr b="1" sz="2800">
              <a:solidFill>
                <a:srgbClr val="1A2949"/>
              </a:solidFill>
              <a:latin typeface="Arial"/>
              <a:ea typeface="Arial"/>
              <a:cs typeface="Arial"/>
              <a:sym typeface="Arial"/>
            </a:endParaRPr>
          </a:p>
        </p:txBody>
      </p:sp>
      <p:pic>
        <p:nvPicPr>
          <p:cNvPr id="414" name="Shape 414"/>
          <p:cNvPicPr preferRelativeResize="0"/>
          <p:nvPr/>
        </p:nvPicPr>
        <p:blipFill>
          <a:blip r:embed="rId3">
            <a:alphaModFix/>
          </a:blip>
          <a:stretch>
            <a:fillRect/>
          </a:stretch>
        </p:blipFill>
        <p:spPr>
          <a:xfrm>
            <a:off x="1775675" y="1324550"/>
            <a:ext cx="8331525" cy="55334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8" name="Shape 418"/>
        <p:cNvGrpSpPr/>
        <p:nvPr/>
      </p:nvGrpSpPr>
      <p:grpSpPr>
        <a:xfrm>
          <a:off x="0" y="0"/>
          <a:ext cx="0" cy="0"/>
          <a:chOff x="0" y="0"/>
          <a:chExt cx="0" cy="0"/>
        </a:xfrm>
      </p:grpSpPr>
      <p:sp>
        <p:nvSpPr>
          <p:cNvPr id="419" name="Shape 419"/>
          <p:cNvSpPr txBox="1"/>
          <p:nvPr/>
        </p:nvSpPr>
        <p:spPr>
          <a:xfrm>
            <a:off x="579028" y="954600"/>
            <a:ext cx="107997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2800">
                <a:solidFill>
                  <a:srgbClr val="1A2949"/>
                </a:solidFill>
              </a:rPr>
              <a:t>FULL AI STACK: </a:t>
            </a:r>
            <a:r>
              <a:rPr b="1" lang="en-US" sz="2800">
                <a:solidFill>
                  <a:srgbClr val="1A2949"/>
                </a:solidFill>
              </a:rPr>
              <a:t>THE SKYMIND INTELLIGENCE LAYER (SKIL) </a:t>
            </a:r>
            <a:endParaRPr b="1" sz="2800">
              <a:solidFill>
                <a:srgbClr val="1A2949"/>
              </a:solidFill>
              <a:latin typeface="Arial"/>
              <a:ea typeface="Arial"/>
              <a:cs typeface="Arial"/>
              <a:sym typeface="Arial"/>
            </a:endParaRPr>
          </a:p>
        </p:txBody>
      </p:sp>
      <p:pic>
        <p:nvPicPr>
          <p:cNvPr descr="Schematic Overview.png" id="420" name="Shape 420"/>
          <p:cNvPicPr preferRelativeResize="0"/>
          <p:nvPr/>
        </p:nvPicPr>
        <p:blipFill rotWithShape="1">
          <a:blip r:embed="rId3">
            <a:alphaModFix/>
          </a:blip>
          <a:srcRect b="0" l="0" r="0" t="0"/>
          <a:stretch/>
        </p:blipFill>
        <p:spPr>
          <a:xfrm>
            <a:off x="1217705" y="1217678"/>
            <a:ext cx="10324200" cy="5631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pic>
        <p:nvPicPr>
          <p:cNvPr id="185" name="Shape 185"/>
          <p:cNvPicPr preferRelativeResize="0"/>
          <p:nvPr/>
        </p:nvPicPr>
        <p:blipFill>
          <a:blip r:embed="rId3">
            <a:alphaModFix/>
          </a:blip>
          <a:stretch>
            <a:fillRect/>
          </a:stretch>
        </p:blipFill>
        <p:spPr>
          <a:xfrm>
            <a:off x="64300" y="1720125"/>
            <a:ext cx="12127699" cy="4696927"/>
          </a:xfrm>
          <a:prstGeom prst="rect">
            <a:avLst/>
          </a:prstGeom>
          <a:noFill/>
          <a:ln>
            <a:noFill/>
          </a:ln>
        </p:spPr>
      </p:pic>
      <p:sp>
        <p:nvSpPr>
          <p:cNvPr id="186" name="Shape 186"/>
          <p:cNvSpPr txBox="1"/>
          <p:nvPr/>
        </p:nvSpPr>
        <p:spPr>
          <a:xfrm>
            <a:off x="579025" y="726000"/>
            <a:ext cx="11086500" cy="52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800">
                <a:solidFill>
                  <a:srgbClr val="1A2949"/>
                </a:solidFill>
              </a:rPr>
              <a:t>THE REST WILL FOLLOW ... OR DIE</a:t>
            </a:r>
            <a:endParaRPr b="1" sz="4800">
              <a:solidFill>
                <a:srgbClr val="1A2949"/>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3">
            <a:alphaModFix/>
          </a:blip>
          <a:stretch>
            <a:fillRect b="0" l="0" r="0" t="0"/>
          </a:stretch>
        </a:blipFill>
      </p:bgPr>
    </p:bg>
    <p:spTree>
      <p:nvGrpSpPr>
        <p:cNvPr id="424" name="Shape 424"/>
        <p:cNvGrpSpPr/>
        <p:nvPr/>
      </p:nvGrpSpPr>
      <p:grpSpPr>
        <a:xfrm>
          <a:off x="0" y="0"/>
          <a:ext cx="0" cy="0"/>
          <a:chOff x="0" y="0"/>
          <a:chExt cx="0" cy="0"/>
        </a:xfrm>
      </p:grpSpPr>
      <p:sp>
        <p:nvSpPr>
          <p:cNvPr id="425" name="Shape 425"/>
          <p:cNvSpPr txBox="1"/>
          <p:nvPr/>
        </p:nvSpPr>
        <p:spPr>
          <a:xfrm>
            <a:off x="6932707" y="4008432"/>
            <a:ext cx="2532815"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chemeClr val="lt1"/>
                </a:solidFill>
                <a:latin typeface="Arial"/>
                <a:ea typeface="Arial"/>
                <a:cs typeface="Arial"/>
                <a:sym typeface="Arial"/>
              </a:rPr>
              <a:t>help@skymind.io</a:t>
            </a:r>
            <a:endParaRPr/>
          </a:p>
        </p:txBody>
      </p:sp>
      <p:cxnSp>
        <p:nvCxnSpPr>
          <p:cNvPr id="426" name="Shape 426"/>
          <p:cNvCxnSpPr/>
          <p:nvPr/>
        </p:nvCxnSpPr>
        <p:spPr>
          <a:xfrm rot="10800000">
            <a:off x="7039981" y="3944472"/>
            <a:ext cx="2851079" cy="0"/>
          </a:xfrm>
          <a:prstGeom prst="straightConnector1">
            <a:avLst/>
          </a:prstGeom>
          <a:noFill/>
          <a:ln cap="flat" cmpd="sng" w="28575">
            <a:solidFill>
              <a:srgbClr val="D8D8D8"/>
            </a:solidFill>
            <a:prstDash val="solid"/>
            <a:miter lim="8000"/>
            <a:headEnd len="sm" w="sm" type="none"/>
            <a:tailEnd len="sm" w="sm"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Shape 191"/>
          <p:cNvSpPr txBox="1"/>
          <p:nvPr/>
        </p:nvSpPr>
        <p:spPr>
          <a:xfrm>
            <a:off x="4519625" y="3101275"/>
            <a:ext cx="2919900" cy="18273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sz="3500"/>
          </a:p>
          <a:p>
            <a:pPr indent="0" lvl="0" marL="0" rtl="0" algn="ctr">
              <a:spcBef>
                <a:spcPts val="0"/>
              </a:spcBef>
              <a:spcAft>
                <a:spcPts val="0"/>
              </a:spcAft>
              <a:buNone/>
            </a:pPr>
            <a:r>
              <a:rPr lang="en-US" sz="3500"/>
              <a:t>Algorithms</a:t>
            </a:r>
            <a:endParaRPr sz="3500"/>
          </a:p>
        </p:txBody>
      </p:sp>
      <p:sp>
        <p:nvSpPr>
          <p:cNvPr id="192" name="Shape 192"/>
          <p:cNvSpPr txBox="1"/>
          <p:nvPr/>
        </p:nvSpPr>
        <p:spPr>
          <a:xfrm>
            <a:off x="869375" y="1212025"/>
            <a:ext cx="10227900" cy="9117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WHAT'S AI?</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Shape 197"/>
          <p:cNvSpPr txBox="1"/>
          <p:nvPr/>
        </p:nvSpPr>
        <p:spPr>
          <a:xfrm>
            <a:off x="869375" y="1212025"/>
            <a:ext cx="10930800" cy="9117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Algorithm: A City in Uzbekistan</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pic>
        <p:nvPicPr>
          <p:cNvPr id="198" name="Shape 198"/>
          <p:cNvPicPr preferRelativeResize="0"/>
          <p:nvPr/>
        </p:nvPicPr>
        <p:blipFill>
          <a:blip r:embed="rId3">
            <a:alphaModFix/>
          </a:blip>
          <a:stretch>
            <a:fillRect/>
          </a:stretch>
        </p:blipFill>
        <p:spPr>
          <a:xfrm>
            <a:off x="2984450" y="2123725"/>
            <a:ext cx="5651667" cy="44294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Shape 203"/>
          <p:cNvSpPr txBox="1"/>
          <p:nvPr/>
        </p:nvSpPr>
        <p:spPr>
          <a:xfrm>
            <a:off x="869375" y="1212025"/>
            <a:ext cx="10930800" cy="9117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Medieval Movement of Math</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pic>
        <p:nvPicPr>
          <p:cNvPr id="204" name="Shape 204"/>
          <p:cNvPicPr preferRelativeResize="0"/>
          <p:nvPr/>
        </p:nvPicPr>
        <p:blipFill>
          <a:blip r:embed="rId3">
            <a:alphaModFix/>
          </a:blip>
          <a:stretch>
            <a:fillRect/>
          </a:stretch>
        </p:blipFill>
        <p:spPr>
          <a:xfrm>
            <a:off x="2036950" y="2365325"/>
            <a:ext cx="7865375" cy="4112125"/>
          </a:xfrm>
          <a:prstGeom prst="rect">
            <a:avLst/>
          </a:prstGeom>
          <a:noFill/>
          <a:ln>
            <a:noFill/>
          </a:ln>
        </p:spPr>
      </p:pic>
      <p:cxnSp>
        <p:nvCxnSpPr>
          <p:cNvPr id="205" name="Shape 205"/>
          <p:cNvCxnSpPr/>
          <p:nvPr/>
        </p:nvCxnSpPr>
        <p:spPr>
          <a:xfrm flipH="1">
            <a:off x="7080950" y="5490275"/>
            <a:ext cx="1349400" cy="826800"/>
          </a:xfrm>
          <a:prstGeom prst="straightConnector1">
            <a:avLst/>
          </a:prstGeom>
          <a:noFill/>
          <a:ln cap="flat" cmpd="sng" w="38100">
            <a:solidFill>
              <a:srgbClr val="FF0000"/>
            </a:solidFill>
            <a:prstDash val="solid"/>
            <a:round/>
            <a:headEnd len="med" w="med" type="none"/>
            <a:tailEnd len="med" w="med" type="triangle"/>
          </a:ln>
        </p:spPr>
      </p:cxnSp>
      <p:cxnSp>
        <p:nvCxnSpPr>
          <p:cNvPr id="206" name="Shape 206"/>
          <p:cNvCxnSpPr/>
          <p:nvPr/>
        </p:nvCxnSpPr>
        <p:spPr>
          <a:xfrm rot="10800000">
            <a:off x="4248550" y="4743100"/>
            <a:ext cx="2787900" cy="1561200"/>
          </a:xfrm>
          <a:prstGeom prst="straightConnector1">
            <a:avLst/>
          </a:prstGeom>
          <a:noFill/>
          <a:ln cap="flat" cmpd="sng" w="38100">
            <a:solidFill>
              <a:srgbClr val="FF0000"/>
            </a:solidFill>
            <a:prstDash val="solid"/>
            <a:round/>
            <a:headEnd len="med" w="med" type="none"/>
            <a:tailEnd len="med" w="med"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Shape 211"/>
          <p:cNvSpPr txBox="1"/>
          <p:nvPr/>
        </p:nvSpPr>
        <p:spPr>
          <a:xfrm>
            <a:off x="869375" y="1212025"/>
            <a:ext cx="10227900" cy="9117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WHAT'S AI?</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
        <p:nvSpPr>
          <p:cNvPr id="212" name="Shape 212"/>
          <p:cNvSpPr txBox="1"/>
          <p:nvPr/>
        </p:nvSpPr>
        <p:spPr>
          <a:xfrm>
            <a:off x="4519625" y="3101275"/>
            <a:ext cx="2919900" cy="18273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US" sz="3500"/>
              <a:t>Algorithms</a:t>
            </a:r>
            <a:endParaRPr sz="3500"/>
          </a:p>
          <a:p>
            <a:pPr indent="0" lvl="0" marL="0" rtl="0" algn="ctr">
              <a:spcBef>
                <a:spcPts val="0"/>
              </a:spcBef>
              <a:spcAft>
                <a:spcPts val="0"/>
              </a:spcAft>
              <a:buNone/>
            </a:pPr>
            <a:r>
              <a:rPr lang="en-US" sz="3500"/>
              <a:t>=</a:t>
            </a:r>
            <a:endParaRPr sz="3500"/>
          </a:p>
          <a:p>
            <a:pPr indent="0" lvl="0" marL="0" rtl="0" algn="ctr">
              <a:spcBef>
                <a:spcPts val="0"/>
              </a:spcBef>
              <a:spcAft>
                <a:spcPts val="0"/>
              </a:spcAft>
              <a:buNone/>
            </a:pPr>
            <a:r>
              <a:rPr lang="en-US" sz="3500"/>
              <a:t>Math &amp; Code</a:t>
            </a:r>
            <a:endParaRPr sz="3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Shape 217"/>
          <p:cNvSpPr txBox="1"/>
          <p:nvPr/>
        </p:nvSpPr>
        <p:spPr>
          <a:xfrm>
            <a:off x="869375" y="1212025"/>
            <a:ext cx="10227900" cy="911700"/>
          </a:xfrm>
          <a:prstGeom prst="rect">
            <a:avLst/>
          </a:prstGeom>
          <a:noFill/>
          <a:ln>
            <a:noFill/>
          </a:ln>
        </p:spPr>
        <p:txBody>
          <a:bodyPr anchorCtr="0" anchor="t" bIns="36575" lIns="73150" spcFirstLastPara="1" rIns="73150" wrap="square" tIns="36575">
            <a:noAutofit/>
          </a:bodyPr>
          <a:lstStyle/>
          <a:p>
            <a:pPr indent="0" lvl="0" marL="0" marR="0" rtl="0" algn="ctr">
              <a:spcBef>
                <a:spcPts val="0"/>
              </a:spcBef>
              <a:spcAft>
                <a:spcPts val="0"/>
              </a:spcAft>
              <a:buNone/>
            </a:pPr>
            <a:r>
              <a:rPr b="1" lang="en-US" sz="5400">
                <a:solidFill>
                  <a:srgbClr val="1A2949"/>
                </a:solidFill>
              </a:rPr>
              <a:t>WHAT'S AI?</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a:p>
            <a:pPr indent="0" lvl="0" marL="0" marR="0" rtl="0" algn="l">
              <a:spcBef>
                <a:spcPts val="0"/>
              </a:spcBef>
              <a:spcAft>
                <a:spcPts val="0"/>
              </a:spcAft>
              <a:buNone/>
            </a:pPr>
            <a:r>
              <a:t/>
            </a:r>
            <a:endParaRPr b="1" sz="4000">
              <a:solidFill>
                <a:srgbClr val="1A2949"/>
              </a:solidFill>
            </a:endParaRPr>
          </a:p>
        </p:txBody>
      </p:sp>
      <p:sp>
        <p:nvSpPr>
          <p:cNvPr id="218" name="Shape 218"/>
          <p:cNvSpPr txBox="1"/>
          <p:nvPr/>
        </p:nvSpPr>
        <p:spPr>
          <a:xfrm>
            <a:off x="4519625" y="3101275"/>
            <a:ext cx="2919900" cy="18273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US" sz="3500"/>
              <a:t>Algorithms</a:t>
            </a:r>
            <a:endParaRPr sz="3500"/>
          </a:p>
          <a:p>
            <a:pPr indent="0" lvl="0" marL="0" rtl="0" algn="ctr">
              <a:spcBef>
                <a:spcPts val="0"/>
              </a:spcBef>
              <a:spcAft>
                <a:spcPts val="0"/>
              </a:spcAft>
              <a:buNone/>
            </a:pPr>
            <a:r>
              <a:rPr lang="en-US" sz="3500"/>
              <a:t>=</a:t>
            </a:r>
            <a:endParaRPr sz="3500"/>
          </a:p>
          <a:p>
            <a:pPr indent="0" lvl="0" marL="0" rtl="0" algn="ctr">
              <a:spcBef>
                <a:spcPts val="0"/>
              </a:spcBef>
              <a:spcAft>
                <a:spcPts val="0"/>
              </a:spcAft>
              <a:buNone/>
            </a:pPr>
            <a:r>
              <a:rPr lang="en-US" sz="3500"/>
              <a:t>Math &amp; Code</a:t>
            </a:r>
            <a:endParaRPr sz="3500"/>
          </a:p>
        </p:txBody>
      </p:sp>
      <p:sp>
        <p:nvSpPr>
          <p:cNvPr id="219" name="Shape 219"/>
          <p:cNvSpPr/>
          <p:nvPr/>
        </p:nvSpPr>
        <p:spPr>
          <a:xfrm>
            <a:off x="3095825" y="3681775"/>
            <a:ext cx="1332600" cy="666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0" name="Shape 220"/>
          <p:cNvSpPr/>
          <p:nvPr/>
        </p:nvSpPr>
        <p:spPr>
          <a:xfrm>
            <a:off x="7530725" y="3681775"/>
            <a:ext cx="1332600" cy="666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1" name="Shape 221"/>
          <p:cNvSpPr txBox="1"/>
          <p:nvPr/>
        </p:nvSpPr>
        <p:spPr>
          <a:xfrm>
            <a:off x="1624575" y="3757975"/>
            <a:ext cx="1055100" cy="666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2400"/>
              <a:t>DATA</a:t>
            </a:r>
            <a:endParaRPr b="1" sz="2400"/>
          </a:p>
        </p:txBody>
      </p:sp>
      <p:sp>
        <p:nvSpPr>
          <p:cNvPr id="222" name="Shape 222"/>
          <p:cNvSpPr txBox="1"/>
          <p:nvPr/>
        </p:nvSpPr>
        <p:spPr>
          <a:xfrm>
            <a:off x="8974675" y="3757975"/>
            <a:ext cx="1970100" cy="666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US" sz="2400"/>
              <a:t>DECISIONS</a:t>
            </a:r>
            <a:endParaRPr b="1" sz="24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Edward Test">
      <a:dk1>
        <a:srgbClr val="000000"/>
      </a:dk1>
      <a:lt1>
        <a:srgbClr val="FFFFFF"/>
      </a:lt1>
      <a:dk2>
        <a:srgbClr val="000000"/>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Edward Test">
      <a:dk1>
        <a:srgbClr val="000000"/>
      </a:dk1>
      <a:lt1>
        <a:srgbClr val="FFFFFF"/>
      </a:lt1>
      <a:dk2>
        <a:srgbClr val="000000"/>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